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66" r:id="rId4"/>
    <p:sldId id="270" r:id="rId5"/>
    <p:sldId id="271" r:id="rId6"/>
    <p:sldId id="278" r:id="rId7"/>
    <p:sldId id="292" r:id="rId8"/>
    <p:sldId id="285" r:id="rId9"/>
    <p:sldId id="288" r:id="rId10"/>
    <p:sldId id="289" r:id="rId11"/>
    <p:sldId id="290" r:id="rId12"/>
    <p:sldId id="291" r:id="rId13"/>
    <p:sldId id="293" r:id="rId14"/>
    <p:sldId id="295" r:id="rId15"/>
    <p:sldId id="296" r:id="rId16"/>
    <p:sldId id="297" r:id="rId17"/>
    <p:sldId id="281" r:id="rId18"/>
    <p:sldId id="282" r:id="rId19"/>
    <p:sldId id="283" r:id="rId20"/>
    <p:sldId id="284" r:id="rId21"/>
    <p:sldId id="265" r:id="rId2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5"/>
    <p:restoredTop sz="94718"/>
  </p:normalViewPr>
  <p:slideViewPr>
    <p:cSldViewPr snapToGrid="0">
      <p:cViewPr varScale="1">
        <p:scale>
          <a:sx n="113" d="100"/>
          <a:sy n="113" d="100"/>
        </p:scale>
        <p:origin x="200" y="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F6354-0FE6-864A-BFE2-4EE72BF01BC0}" type="datetimeFigureOut">
              <a:rPr lang="x-none" smtClean="0"/>
              <a:t>05.10.2025.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941A-A774-594C-8708-F216A2923E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00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9941A-A774-594C-8708-F216A2923EAA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879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9941A-A774-594C-8708-F216A2923EAA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6165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9941A-A774-594C-8708-F216A2923EAA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336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3056-10D5-5E1E-C42F-21B9C6ED4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674" y="1177605"/>
            <a:ext cx="6021239" cy="2462741"/>
          </a:xfrm>
        </p:spPr>
        <p:txBody>
          <a:bodyPr anchor="b"/>
          <a:lstStyle>
            <a:lvl1pPr algn="ctr">
              <a:defRPr sz="6000" baseline="0">
                <a:solidFill>
                  <a:srgbClr val="1F3167"/>
                </a:solidFill>
                <a:latin typeface="Avenir" panose="02000503020000020003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3D013-0BBE-E87B-615F-494E5B5CD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674" y="3847381"/>
            <a:ext cx="6021239" cy="170787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1F3167"/>
                </a:solidFill>
                <a:latin typeface="Avenir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48712707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AD5A9-BCFE-E426-73F2-6DE9F4628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88" y="2922905"/>
            <a:ext cx="10899423" cy="341693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solidFill>
                  <a:srgbClr val="1F3167"/>
                </a:solidFill>
                <a:latin typeface="Avenir" panose="02000503020000020003" pitchFamily="2" charset="0"/>
              </a:defRPr>
            </a:lvl1pPr>
            <a:lvl2pPr marL="457200" indent="0">
              <a:buFontTx/>
              <a:buNone/>
              <a:defRPr sz="1600" baseline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2pPr>
            <a:lvl3pPr marL="914400" indent="0">
              <a:buFontTx/>
              <a:buNone/>
              <a:defRPr sz="1600" baseline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3pPr>
            <a:lvl4pPr marL="1371600" indent="0">
              <a:buFontTx/>
              <a:buNone/>
              <a:defRPr sz="1600" baseline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4pPr>
            <a:lvl5pPr marL="1828800" indent="0">
              <a:buFontTx/>
              <a:buNone/>
              <a:defRPr sz="1600" baseline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C10A031-D5DF-3FAA-AA23-19BF3D31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88" y="1462405"/>
            <a:ext cx="10899423" cy="1325563"/>
          </a:xfrm>
        </p:spPr>
        <p:txBody>
          <a:bodyPr>
            <a:normAutofit/>
          </a:bodyPr>
          <a:lstStyle>
            <a:lvl1pPr>
              <a:defRPr sz="3300" b="1" i="0" baseline="0">
                <a:solidFill>
                  <a:srgbClr val="1F3167"/>
                </a:solidFill>
                <a:latin typeface="Avenir" panose="02000503020000020003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B5AF597-5507-076F-124E-EE07826E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2511" y="6356350"/>
            <a:ext cx="2743200" cy="365125"/>
          </a:xfrm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5867164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7ED60-3825-A008-1E40-808DD455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A602C-526C-E159-09B1-B522A1EEF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7CFD7-143D-93A6-A817-96A8A56EA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DBB736-F0B5-344B-A852-16312B99A21D}" type="datetime1">
              <a:rPr lang="hr-HR" smtClean="0"/>
              <a:t>05.10.2025.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C91E4-D1DD-AEA1-FF20-F2E2CBF75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x-none"/>
              <a:t>1/2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17DCD-FE2A-46FD-89C4-1D154B405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08E757-791F-C248-94D1-80A4AE0B068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926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wipe dir="r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11902A-1CC1-7DAF-7CF8-972C20B12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113DF-6D75-5125-336B-023290B91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20337-2AC8-9C3E-4900-4694C9CB5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C20739-EA3B-0A47-B5E0-ED592EFD0E11}" type="datetime1">
              <a:rPr lang="hr-HR" smtClean="0"/>
              <a:t>05.10.2025.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FA065-24E0-CD9F-05E3-7B843A15F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x-none"/>
              <a:t>1/2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D0C36-9DB2-45E5-D4A2-FE3C52D95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B41B02-5523-9949-A976-A25C7FA2FED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079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spd="slow">
    <p:wipe dir="r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6198E-1BA7-9098-980A-53944372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674" y="1177606"/>
            <a:ext cx="6021239" cy="1962202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features of copyright (and related rights) in Central Europe from the 140-year-old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Apáthy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law to the current legislation</a:t>
            </a:r>
            <a:endParaRPr lang="x-non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37CA4-7E25-98A1-D923-596F8F2EB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4515" y="4511410"/>
            <a:ext cx="6738258" cy="1707871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IGOR GLIHA</a:t>
            </a:r>
          </a:p>
          <a:p>
            <a:r>
              <a:rPr lang="en-GB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Celebration of </a:t>
            </a:r>
            <a:r>
              <a:rPr lang="en-GB" b="1" noProof="0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the 140</a:t>
            </a:r>
            <a:r>
              <a:rPr lang="en-GB" b="1" baseline="30000" noProof="0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th</a:t>
            </a:r>
            <a:r>
              <a:rPr lang="en-GB" b="1" noProof="0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anniversary of the 1884 Croatian-Hungarian Copyright Act</a:t>
            </a:r>
          </a:p>
          <a:p>
            <a:r>
              <a:rPr lang="en-GB" b="1" noProof="0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Croatian perspective</a:t>
            </a:r>
          </a:p>
        </p:txBody>
      </p:sp>
    </p:spTree>
    <p:extLst>
      <p:ext uri="{BB962C8B-B14F-4D97-AF65-F5344CB8AC3E}">
        <p14:creationId xmlns:p14="http://schemas.microsoft.com/office/powerpoint/2010/main" val="1462473675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2FFD2-DFD6-69F8-F4EB-9449CA02E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CAE425-EDED-B3F2-482A-15CBDB15E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66" y="517876"/>
            <a:ext cx="10899423" cy="946966"/>
          </a:xfrm>
        </p:spPr>
        <p:txBody>
          <a:bodyPr>
            <a:normAutofit/>
          </a:bodyPr>
          <a:lstStyle/>
          <a:p>
            <a:pPr algn="ctr"/>
            <a:r>
              <a:rPr lang="hr-HR" sz="40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Duration</a:t>
            </a:r>
            <a:endParaRPr lang="x-none" sz="4000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67B2D-AE73-9751-5E52-56CC5C61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/>
              <a:t>10</a:t>
            </a:r>
            <a:r>
              <a:rPr lang="x-none"/>
              <a:t>/</a:t>
            </a:r>
            <a:r>
              <a:rPr lang="hr-HR" dirty="0"/>
              <a:t>2</a:t>
            </a:r>
            <a:r>
              <a:rPr lang="x-none"/>
              <a:t>0</a:t>
            </a:r>
          </a:p>
        </p:txBody>
      </p:sp>
      <p:sp>
        <p:nvSpPr>
          <p:cNvPr id="6" name="Right Arrow Callout 5"/>
          <p:cNvSpPr/>
          <p:nvPr/>
        </p:nvSpPr>
        <p:spPr>
          <a:xfrm>
            <a:off x="444338" y="4089783"/>
            <a:ext cx="3886200" cy="136710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571"/>
            </a:avLst>
          </a:prstGeom>
          <a:solidFill>
            <a:schemeClr val="bg2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5113" lvl="0" algn="ctr">
              <a:lnSpc>
                <a:spcPct val="90000"/>
              </a:lnSpc>
              <a:spcBef>
                <a:spcPts val="1000"/>
              </a:spcBef>
            </a:pPr>
            <a:r>
              <a:rPr lang="hr-HR" sz="3600" b="1" dirty="0" err="1">
                <a:solidFill>
                  <a:srgbClr val="1F3167"/>
                </a:solidFill>
                <a:latin typeface="Avenir" panose="02000503020000020003" pitchFamily="2" charset="0"/>
              </a:rPr>
              <a:t>Special</a:t>
            </a:r>
            <a:r>
              <a:rPr lang="hr-HR" sz="3600" b="1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3600" b="1" dirty="0" err="1">
                <a:solidFill>
                  <a:srgbClr val="1F3167"/>
                </a:solidFill>
                <a:latin typeface="Avenir" panose="02000503020000020003" pitchFamily="2" charset="0"/>
              </a:rPr>
              <a:t>terms</a:t>
            </a:r>
            <a:r>
              <a:rPr lang="hr-HR" sz="3600" b="1" dirty="0">
                <a:solidFill>
                  <a:srgbClr val="1F3167"/>
                </a:solidFill>
                <a:latin typeface="Avenir" panose="02000503020000020003" pitchFamily="2" charset="0"/>
              </a:rPr>
              <a:t> for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:</a:t>
            </a:r>
            <a:endParaRPr lang="x-none" sz="3600" dirty="0">
              <a:solidFill>
                <a:srgbClr val="1F3167"/>
              </a:solidFill>
              <a:latin typeface="Avenir" panose="02000503020000020003" pitchFamily="2" charset="0"/>
            </a:endParaRPr>
          </a:p>
        </p:txBody>
      </p:sp>
      <p:sp>
        <p:nvSpPr>
          <p:cNvPr id="7" name="Left Arrow Callout 6"/>
          <p:cNvSpPr/>
          <p:nvPr/>
        </p:nvSpPr>
        <p:spPr>
          <a:xfrm>
            <a:off x="4621577" y="1696054"/>
            <a:ext cx="7393637" cy="101871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240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lvl="0">
              <a:lnSpc>
                <a:spcPct val="90000"/>
              </a:lnSpc>
              <a:spcBef>
                <a:spcPts val="1000"/>
              </a:spcBef>
            </a:pPr>
            <a:r>
              <a:rPr lang="en-US" sz="3200" dirty="0">
                <a:solidFill>
                  <a:srgbClr val="1F3167"/>
                </a:solidFill>
                <a:latin typeface="Avenir" panose="02000503020000020003" pitchFamily="2" charset="0"/>
              </a:rPr>
              <a:t>life of the author + 50 years </a:t>
            </a:r>
            <a:r>
              <a:rPr lang="en-US" sz="3200" dirty="0" err="1">
                <a:solidFill>
                  <a:srgbClr val="1F3167"/>
                </a:solidFill>
                <a:latin typeface="Avenir" panose="02000503020000020003" pitchFamily="2" charset="0"/>
              </a:rPr>
              <a:t>p.m.a</a:t>
            </a:r>
            <a:r>
              <a:rPr lang="en-US" sz="3200" dirty="0">
                <a:solidFill>
                  <a:srgbClr val="1F3167"/>
                </a:solidFill>
                <a:latin typeface="Avenir" panose="02000503020000020003" pitchFamily="2" charset="0"/>
              </a:rPr>
              <a:t>.</a:t>
            </a:r>
          </a:p>
        </p:txBody>
      </p:sp>
      <p:sp>
        <p:nvSpPr>
          <p:cNvPr id="8" name="Right Arrow Callout 7"/>
          <p:cNvSpPr/>
          <p:nvPr/>
        </p:nvSpPr>
        <p:spPr>
          <a:xfrm>
            <a:off x="444338" y="1652744"/>
            <a:ext cx="3886200" cy="110533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571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5113" lvl="0" algn="ctr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solidFill>
                  <a:srgbClr val="1F3167"/>
                </a:solidFill>
                <a:latin typeface="Avenir" panose="02000503020000020003" pitchFamily="2" charset="0"/>
              </a:rPr>
              <a:t>General term</a:t>
            </a:r>
            <a:endParaRPr lang="x-none" sz="3600" dirty="0">
              <a:solidFill>
                <a:srgbClr val="1F3167"/>
              </a:solidFill>
              <a:latin typeface="Avenir" panose="02000503020000020003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4707" y="3865826"/>
            <a:ext cx="6880507" cy="6844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err="1">
                <a:solidFill>
                  <a:srgbClr val="1F3167"/>
                </a:solidFill>
                <a:latin typeface="Avenir" panose="02000503020000020003" pitchFamily="2" charset="0"/>
              </a:rPr>
              <a:t>an</a:t>
            </a:r>
            <a:r>
              <a:rPr lang="en-US" sz="2800" dirty="0" err="1">
                <a:solidFill>
                  <a:srgbClr val="1F3167"/>
                </a:solidFill>
                <a:latin typeface="Avenir" panose="02000503020000020003" pitchFamily="2" charset="0"/>
              </a:rPr>
              <a:t>onymous</a:t>
            </a:r>
            <a:r>
              <a:rPr lang="en-US" sz="2800" dirty="0">
                <a:solidFill>
                  <a:srgbClr val="1F3167"/>
                </a:solidFill>
                <a:latin typeface="Avenir" panose="02000503020000020003" pitchFamily="2" charset="0"/>
              </a:rPr>
              <a:t> and pseudonymous works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34707" y="4714815"/>
            <a:ext cx="6880508" cy="689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err="1">
                <a:solidFill>
                  <a:srgbClr val="1F3167"/>
                </a:solidFill>
                <a:latin typeface="Avenir" panose="02000503020000020003" pitchFamily="2" charset="0"/>
              </a:rPr>
              <a:t>works</a:t>
            </a:r>
            <a:r>
              <a:rPr lang="hr-HR" sz="28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2800" dirty="0" err="1">
                <a:solidFill>
                  <a:srgbClr val="1F3167"/>
                </a:solidFill>
                <a:latin typeface="Avenir" panose="02000503020000020003" pitchFamily="2" charset="0"/>
              </a:rPr>
              <a:t>published</a:t>
            </a:r>
            <a:r>
              <a:rPr lang="hr-HR" sz="28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2800" dirty="0" err="1">
                <a:solidFill>
                  <a:srgbClr val="1F3167"/>
                </a:solidFill>
                <a:latin typeface="Avenir" panose="02000503020000020003" pitchFamily="2" charset="0"/>
              </a:rPr>
              <a:t>in</a:t>
            </a:r>
            <a:r>
              <a:rPr lang="hr-HR" sz="28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2800" dirty="0" err="1">
                <a:solidFill>
                  <a:srgbClr val="1F3167"/>
                </a:solidFill>
                <a:latin typeface="Avenir" panose="02000503020000020003" pitchFamily="2" charset="0"/>
              </a:rPr>
              <a:t>parts</a:t>
            </a:r>
            <a:r>
              <a:rPr lang="hr-HR" sz="28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2800" dirty="0" err="1">
                <a:solidFill>
                  <a:srgbClr val="1F3167"/>
                </a:solidFill>
                <a:latin typeface="Avenir" panose="02000503020000020003" pitchFamily="2" charset="0"/>
              </a:rPr>
              <a:t>or</a:t>
            </a:r>
            <a:r>
              <a:rPr lang="hr-HR" sz="28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2800" dirty="0" err="1">
                <a:solidFill>
                  <a:srgbClr val="1F3167"/>
                </a:solidFill>
                <a:latin typeface="Avenir" panose="02000503020000020003" pitchFamily="2" charset="0"/>
              </a:rPr>
              <a:t>volumes</a:t>
            </a:r>
            <a:endParaRPr lang="en-US" sz="2800" dirty="0">
              <a:solidFill>
                <a:srgbClr val="1F3167"/>
              </a:solidFill>
              <a:latin typeface="Avenir" panose="02000503020000020003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34707" y="5523994"/>
            <a:ext cx="6880507" cy="11909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err="1">
                <a:solidFill>
                  <a:srgbClr val="1F3167"/>
                </a:solidFill>
                <a:latin typeface="Avenir" panose="02000503020000020003" pitchFamily="2" charset="0"/>
              </a:rPr>
              <a:t>photos</a:t>
            </a:r>
            <a:r>
              <a:rPr lang="hr-HR" sz="2800" dirty="0">
                <a:solidFill>
                  <a:srgbClr val="1F3167"/>
                </a:solidFill>
                <a:latin typeface="Avenir" panose="02000503020000020003" pitchFamily="2" charset="0"/>
              </a:rPr>
              <a:t> – 5 </a:t>
            </a:r>
            <a:r>
              <a:rPr lang="hr-HR" sz="2800" dirty="0" err="1">
                <a:solidFill>
                  <a:srgbClr val="1F3167"/>
                </a:solidFill>
                <a:latin typeface="Avenir" panose="02000503020000020003" pitchFamily="2" charset="0"/>
              </a:rPr>
              <a:t>years</a:t>
            </a:r>
            <a:r>
              <a:rPr lang="hr-HR" sz="28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2800" dirty="0" err="1">
                <a:solidFill>
                  <a:srgbClr val="1F3167"/>
                </a:solidFill>
                <a:latin typeface="Avenir" panose="02000503020000020003" pitchFamily="2" charset="0"/>
              </a:rPr>
              <a:t>from</a:t>
            </a:r>
            <a:r>
              <a:rPr lang="hr-HR" sz="28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2800" dirty="0" err="1">
                <a:solidFill>
                  <a:srgbClr val="1F3167"/>
                </a:solidFill>
                <a:latin typeface="Avenir" panose="02000503020000020003" pitchFamily="2" charset="0"/>
              </a:rPr>
              <a:t>first</a:t>
            </a:r>
            <a:r>
              <a:rPr lang="hr-HR" sz="28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2800" dirty="0" err="1">
                <a:solidFill>
                  <a:srgbClr val="1F3167"/>
                </a:solidFill>
                <a:latin typeface="Avenir" panose="02000503020000020003" pitchFamily="2" charset="0"/>
              </a:rPr>
              <a:t>publication</a:t>
            </a:r>
            <a:r>
              <a:rPr lang="hr-HR" sz="2800" dirty="0">
                <a:solidFill>
                  <a:srgbClr val="1F3167"/>
                </a:solidFill>
                <a:latin typeface="Avenir" panose="02000503020000020003" pitchFamily="2" charset="0"/>
              </a:rPr>
              <a:t> (</a:t>
            </a:r>
            <a:r>
              <a:rPr lang="hr-HR" sz="2800" dirty="0" err="1">
                <a:solidFill>
                  <a:srgbClr val="1F3167"/>
                </a:solidFill>
                <a:latin typeface="Avenir" panose="02000503020000020003" pitchFamily="2" charset="0"/>
              </a:rPr>
              <a:t>or</a:t>
            </a:r>
            <a:r>
              <a:rPr lang="hr-HR" sz="28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2800" dirty="0" err="1">
                <a:solidFill>
                  <a:srgbClr val="1F3167"/>
                </a:solidFill>
                <a:latin typeface="Avenir" panose="02000503020000020003" pitchFamily="2" charset="0"/>
              </a:rPr>
              <a:t>if</a:t>
            </a:r>
            <a:r>
              <a:rPr lang="hr-HR" sz="28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2800" dirty="0" err="1">
                <a:solidFill>
                  <a:srgbClr val="1F3167"/>
                </a:solidFill>
                <a:latin typeface="Avenir" panose="02000503020000020003" pitchFamily="2" charset="0"/>
              </a:rPr>
              <a:t>unpbulished</a:t>
            </a:r>
            <a:r>
              <a:rPr lang="hr-HR" sz="2800" dirty="0">
                <a:solidFill>
                  <a:srgbClr val="1F3167"/>
                </a:solidFill>
                <a:latin typeface="Avenir" panose="02000503020000020003" pitchFamily="2" charset="0"/>
              </a:rPr>
              <a:t>, </a:t>
            </a:r>
            <a:r>
              <a:rPr lang="hr-HR" sz="2800" dirty="0" err="1">
                <a:solidFill>
                  <a:srgbClr val="1F3167"/>
                </a:solidFill>
                <a:latin typeface="Avenir" panose="02000503020000020003" pitchFamily="2" charset="0"/>
              </a:rPr>
              <a:t>from</a:t>
            </a:r>
            <a:r>
              <a:rPr lang="hr-HR" sz="28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2800" dirty="0" err="1">
                <a:solidFill>
                  <a:srgbClr val="1F3167"/>
                </a:solidFill>
                <a:latin typeface="Avenir" panose="02000503020000020003" pitchFamily="2" charset="0"/>
              </a:rPr>
              <a:t>creation</a:t>
            </a:r>
            <a:r>
              <a:rPr lang="hr-HR" sz="2800" dirty="0">
                <a:solidFill>
                  <a:srgbClr val="1F3167"/>
                </a:solidFill>
                <a:latin typeface="Avenir" panose="02000503020000020003" pitchFamily="2" charset="0"/>
              </a:rPr>
              <a:t>)</a:t>
            </a:r>
            <a:endParaRPr lang="en-US" sz="2800" dirty="0">
              <a:solidFill>
                <a:srgbClr val="1F3167"/>
              </a:solidFill>
              <a:latin typeface="Avenir" panose="02000503020000020003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34708" y="3099102"/>
            <a:ext cx="6880507" cy="6844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lvl="0">
              <a:lnSpc>
                <a:spcPct val="90000"/>
              </a:lnSpc>
              <a:spcBef>
                <a:spcPts val="1000"/>
              </a:spcBef>
            </a:pPr>
            <a:r>
              <a:rPr lang="hr-HR" sz="3000" dirty="0" err="1">
                <a:solidFill>
                  <a:srgbClr val="1F3167"/>
                </a:solidFill>
                <a:latin typeface="Avenir" panose="02000503020000020003" pitchFamily="2" charset="0"/>
              </a:rPr>
              <a:t>co-authors</a:t>
            </a:r>
            <a:endParaRPr lang="en-US" sz="3000" dirty="0">
              <a:solidFill>
                <a:srgbClr val="1F3167"/>
              </a:solidFill>
              <a:latin typeface="Avenir" panose="02000503020000020003" pitchFamily="2" charset="0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4459492" y="3099102"/>
            <a:ext cx="352530" cy="3418929"/>
          </a:xfrm>
          <a:prstGeom prst="rightBrac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24874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2FFD2-DFD6-69F8-F4EB-9449CA02E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CAE425-EDED-B3F2-482A-15CBDB15E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78" y="1230394"/>
            <a:ext cx="10899423" cy="946966"/>
          </a:xfrm>
        </p:spPr>
        <p:txBody>
          <a:bodyPr>
            <a:normAutofit/>
          </a:bodyPr>
          <a:lstStyle/>
          <a:p>
            <a:pPr algn="ctr"/>
            <a:r>
              <a:rPr lang="hr-HR" sz="36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Civil </a:t>
            </a:r>
            <a:r>
              <a:rPr lang="hr-HR" sz="36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law</a:t>
            </a:r>
            <a:r>
              <a:rPr lang="hr-HR" sz="36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sz="36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claims</a:t>
            </a:r>
            <a:endParaRPr lang="x-none" sz="3600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67B2D-AE73-9751-5E52-56CC5C61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/>
              <a:t>11</a:t>
            </a:r>
            <a:r>
              <a:rPr lang="x-none"/>
              <a:t>/</a:t>
            </a:r>
            <a:r>
              <a:rPr lang="hr-HR" dirty="0"/>
              <a:t>2</a:t>
            </a:r>
            <a:r>
              <a:rPr lang="x-none"/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541545" y="2396173"/>
            <a:ext cx="5090616" cy="36073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3600" dirty="0">
                <a:solidFill>
                  <a:srgbClr val="1F3167"/>
                </a:solidFill>
                <a:latin typeface="Avenir" panose="02000503020000020003" pitchFamily="2" charset="0"/>
              </a:rPr>
              <a:t>Damages resulting from </a:t>
            </a:r>
            <a:r>
              <a:rPr lang="en-GB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copyr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i</a:t>
            </a:r>
            <a:r>
              <a:rPr lang="en-GB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ght</a:t>
            </a:r>
            <a:r>
              <a:rPr lang="en-GB" sz="3600" dirty="0">
                <a:solidFill>
                  <a:srgbClr val="1F3167"/>
                </a:solidFill>
                <a:latin typeface="Avenir" panose="02000503020000020003" pitchFamily="2" charset="0"/>
              </a:rPr>
              <a:t> infringements  were compensated according to the general rules on compensation for  damages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123589" y="2396172"/>
            <a:ext cx="5604454" cy="360738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5113" lvl="0">
              <a:lnSpc>
                <a:spcPct val="90000"/>
              </a:lnSpc>
              <a:spcBef>
                <a:spcPts val="1000"/>
              </a:spcBef>
            </a:pPr>
            <a:r>
              <a:rPr lang="en-GB" sz="3600" dirty="0">
                <a:solidFill>
                  <a:srgbClr val="1F3167"/>
                </a:solidFill>
                <a:latin typeface="Avenir" panose="02000503020000020003" pitchFamily="2" charset="0"/>
              </a:rPr>
              <a:t>Pursuant to the special rule, a person who incited the infringement was also responsible under the principle of joint and several liability</a:t>
            </a:r>
          </a:p>
        </p:txBody>
      </p:sp>
    </p:spTree>
    <p:extLst>
      <p:ext uri="{BB962C8B-B14F-4D97-AF65-F5344CB8AC3E}">
        <p14:creationId xmlns:p14="http://schemas.microsoft.com/office/powerpoint/2010/main" val="5414102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F9754-9777-0825-83D2-419F8960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/>
              <a:t>12</a:t>
            </a:r>
            <a:r>
              <a:rPr lang="x-none"/>
              <a:t>/</a:t>
            </a:r>
            <a:r>
              <a:rPr lang="hr-HR" dirty="0"/>
              <a:t>2</a:t>
            </a:r>
            <a:r>
              <a:rPr lang="x-none"/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512064" y="1956815"/>
            <a:ext cx="3538728" cy="172821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300" b="1" dirty="0">
                <a:solidFill>
                  <a:srgbClr val="1F3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  <a:ea typeface="+mj-ea"/>
                <a:cs typeface="+mj-cs"/>
              </a:rPr>
              <a:t>Corrective measures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767457" y="937723"/>
            <a:ext cx="3846192" cy="1364150"/>
          </a:xfrm>
          <a:prstGeom prst="wedgeEllipseCallout">
            <a:avLst>
              <a:gd name="adj1" fmla="val -63665"/>
              <a:gd name="adj2" fmla="val 51209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hr-HR" sz="3200" dirty="0" err="1">
                <a:solidFill>
                  <a:srgbClr val="1F3167"/>
                </a:solidFill>
                <a:latin typeface="Avenir" panose="02000503020000020003" pitchFamily="2" charset="0"/>
              </a:rPr>
              <a:t>seizure</a:t>
            </a:r>
            <a:endParaRPr lang="en-GB" sz="3200" dirty="0">
              <a:solidFill>
                <a:srgbClr val="1F3167"/>
              </a:solidFill>
              <a:latin typeface="Avenir" panose="02000503020000020003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336792" y="2415094"/>
            <a:ext cx="3931920" cy="1725592"/>
          </a:xfrm>
          <a:prstGeom prst="wedgeEllipseCallout">
            <a:avLst>
              <a:gd name="adj1" fmla="val -71540"/>
              <a:gd name="adj2" fmla="val 6956"/>
            </a:avLst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hr-HR" sz="3200" dirty="0" err="1">
                <a:solidFill>
                  <a:srgbClr val="1F3167"/>
                </a:solidFill>
                <a:latin typeface="Avenir" panose="02000503020000020003" pitchFamily="2" charset="0"/>
              </a:rPr>
              <a:t>destruction</a:t>
            </a:r>
            <a:endParaRPr lang="en-US" sz="2800" dirty="0">
              <a:solidFill>
                <a:srgbClr val="1F3167"/>
              </a:solidFill>
              <a:latin typeface="Avenir" panose="02000503020000020003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798065" y="4253907"/>
            <a:ext cx="5815584" cy="1707981"/>
          </a:xfrm>
          <a:prstGeom prst="wedgeEllipseCallout">
            <a:avLst>
              <a:gd name="adj1" fmla="val -26613"/>
              <a:gd name="adj2" fmla="val -67329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hr-HR" sz="2800" dirty="0" err="1">
                <a:solidFill>
                  <a:srgbClr val="1F3167"/>
                </a:solidFill>
                <a:latin typeface="Avenir" panose="02000503020000020003" pitchFamily="2" charset="0"/>
              </a:rPr>
              <a:t>claim</a:t>
            </a:r>
            <a:r>
              <a:rPr lang="hr-HR" sz="2800" dirty="0">
                <a:solidFill>
                  <a:srgbClr val="1F3167"/>
                </a:solidFill>
                <a:latin typeface="Avenir" panose="02000503020000020003" pitchFamily="2" charset="0"/>
              </a:rPr>
              <a:t> to </a:t>
            </a:r>
            <a:r>
              <a:rPr lang="hr-HR" sz="2800" dirty="0" err="1">
                <a:solidFill>
                  <a:srgbClr val="1F3167"/>
                </a:solidFill>
                <a:latin typeface="Avenir" panose="02000503020000020003" pitchFamily="2" charset="0"/>
              </a:rPr>
              <a:t>deliver</a:t>
            </a:r>
            <a:r>
              <a:rPr lang="hr-HR" sz="28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2800" dirty="0" err="1">
                <a:solidFill>
                  <a:srgbClr val="1F3167"/>
                </a:solidFill>
                <a:latin typeface="Avenir" panose="02000503020000020003" pitchFamily="2" charset="0"/>
              </a:rPr>
              <a:t>unauthorised</a:t>
            </a:r>
            <a:r>
              <a:rPr lang="hr-HR" sz="28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2800" dirty="0" err="1">
                <a:solidFill>
                  <a:srgbClr val="1F3167"/>
                </a:solidFill>
                <a:latin typeface="Avenir" panose="02000503020000020003" pitchFamily="2" charset="0"/>
              </a:rPr>
              <a:t>copies</a:t>
            </a:r>
            <a:endParaRPr lang="en-US" sz="2800" dirty="0">
              <a:solidFill>
                <a:srgbClr val="1F3167"/>
              </a:solidFill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560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2FFD2-DFD6-69F8-F4EB-9449CA02E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CAE425-EDED-B3F2-482A-15CBDB15E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66" y="517876"/>
            <a:ext cx="10899423" cy="946966"/>
          </a:xfrm>
        </p:spPr>
        <p:txBody>
          <a:bodyPr>
            <a:normAutofit/>
          </a:bodyPr>
          <a:lstStyle/>
          <a:p>
            <a:pPr algn="ctr"/>
            <a:r>
              <a:rPr lang="hr-HR" sz="36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Seizure</a:t>
            </a:r>
            <a:endParaRPr lang="x-none" sz="3600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67B2D-AE73-9751-5E52-56CC5C61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/>
              <a:t>13</a:t>
            </a:r>
            <a:r>
              <a:rPr lang="x-none"/>
              <a:t>/</a:t>
            </a:r>
            <a:r>
              <a:rPr lang="hr-HR" dirty="0"/>
              <a:t>2</a:t>
            </a:r>
            <a:r>
              <a:rPr lang="x-none"/>
              <a:t>0</a:t>
            </a:r>
          </a:p>
        </p:txBody>
      </p:sp>
      <p:sp>
        <p:nvSpPr>
          <p:cNvPr id="6" name="Right Arrow Callout 5"/>
          <p:cNvSpPr/>
          <p:nvPr/>
        </p:nvSpPr>
        <p:spPr>
          <a:xfrm>
            <a:off x="578736" y="3234432"/>
            <a:ext cx="4538028" cy="3351712"/>
          </a:xfrm>
          <a:prstGeom prst="rightArrowCallout">
            <a:avLst>
              <a:gd name="adj1" fmla="val 21466"/>
              <a:gd name="adj2" fmla="val 16165"/>
              <a:gd name="adj3" fmla="val 25000"/>
              <a:gd name="adj4" fmla="val 81571"/>
            </a:avLst>
          </a:prstGeom>
          <a:solidFill>
            <a:schemeClr val="bg2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3300" dirty="0" err="1">
                <a:solidFill>
                  <a:srgbClr val="1F3167"/>
                </a:solidFill>
                <a:latin typeface="Avenir" panose="02000503020000020003" pitchFamily="2" charset="0"/>
              </a:rPr>
              <a:t>Agains</a:t>
            </a:r>
            <a:r>
              <a:rPr lang="hr-HR" sz="3300" dirty="0">
                <a:solidFill>
                  <a:srgbClr val="1F3167"/>
                </a:solidFill>
                <a:latin typeface="Avenir" panose="02000503020000020003" pitchFamily="2" charset="0"/>
              </a:rPr>
              <a:t>t </a:t>
            </a:r>
            <a:r>
              <a:rPr lang="hr-HR" sz="3300" dirty="0" err="1">
                <a:solidFill>
                  <a:srgbClr val="1F3167"/>
                </a:solidFill>
                <a:latin typeface="Avenir" panose="02000503020000020003" pitchFamily="2" charset="0"/>
              </a:rPr>
              <a:t>the</a:t>
            </a:r>
            <a:r>
              <a:rPr lang="hr-HR" sz="33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3300" dirty="0">
                <a:solidFill>
                  <a:srgbClr val="1F3167"/>
                </a:solidFill>
              </a:rPr>
              <a:t> </a:t>
            </a:r>
            <a:r>
              <a:rPr lang="en-GB" sz="3300" dirty="0">
                <a:solidFill>
                  <a:srgbClr val="1F3167"/>
                </a:solidFill>
                <a:latin typeface="Avenir" panose="02000503020000020003" pitchFamily="2" charset="0"/>
              </a:rPr>
              <a:t>possessor involved in unauthorised reproduction and distribution as:</a:t>
            </a:r>
          </a:p>
        </p:txBody>
      </p:sp>
      <p:sp>
        <p:nvSpPr>
          <p:cNvPr id="7" name="Left Arrow Callout 6"/>
          <p:cNvSpPr/>
          <p:nvPr/>
        </p:nvSpPr>
        <p:spPr>
          <a:xfrm>
            <a:off x="4621578" y="1587445"/>
            <a:ext cx="7393637" cy="140304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240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0" lvl="1" indent="-571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300" dirty="0">
                <a:solidFill>
                  <a:srgbClr val="17406D">
                    <a:lumMod val="75000"/>
                  </a:srgbClr>
                </a:solidFill>
                <a:latin typeface="Avenir" panose="02000503020000020003" pitchFamily="2" charset="0"/>
              </a:rPr>
              <a:t>unauthorised copies</a:t>
            </a:r>
          </a:p>
          <a:p>
            <a:pPr marL="1028700" lvl="1" indent="-571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300" dirty="0">
                <a:solidFill>
                  <a:srgbClr val="17406D">
                    <a:lumMod val="75000"/>
                  </a:srgbClr>
                </a:solidFill>
                <a:latin typeface="Avenir" panose="02000503020000020003" pitchFamily="2" charset="0"/>
              </a:rPr>
              <a:t>means used for infringement</a:t>
            </a:r>
          </a:p>
        </p:txBody>
      </p:sp>
      <p:sp>
        <p:nvSpPr>
          <p:cNvPr id="8" name="Right Arrow Callout 7"/>
          <p:cNvSpPr/>
          <p:nvPr/>
        </p:nvSpPr>
        <p:spPr>
          <a:xfrm>
            <a:off x="654336" y="1729304"/>
            <a:ext cx="3886200" cy="110533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571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5113" lvl="0" algn="ctr">
              <a:lnSpc>
                <a:spcPct val="90000"/>
              </a:lnSpc>
              <a:spcBef>
                <a:spcPts val="1000"/>
              </a:spcBef>
            </a:pPr>
            <a:r>
              <a:rPr lang="hr-HR" sz="3600" b="1" dirty="0" err="1">
                <a:solidFill>
                  <a:srgbClr val="1F3167"/>
                </a:solidFill>
                <a:latin typeface="Avenir" panose="02000503020000020003" pitchFamily="2" charset="0"/>
              </a:rPr>
              <a:t>Object</a:t>
            </a:r>
            <a:r>
              <a:rPr lang="hr-HR" sz="3600" b="1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3600" b="1" dirty="0" err="1">
                <a:solidFill>
                  <a:srgbClr val="1F3167"/>
                </a:solidFill>
                <a:latin typeface="Avenir" panose="02000503020000020003" pitchFamily="2" charset="0"/>
              </a:rPr>
              <a:t>of</a:t>
            </a:r>
            <a:r>
              <a:rPr lang="hr-HR" sz="3600" b="1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3600" b="1" dirty="0" err="1">
                <a:solidFill>
                  <a:srgbClr val="1F3167"/>
                </a:solidFill>
                <a:latin typeface="Avenir" panose="02000503020000020003" pitchFamily="2" charset="0"/>
              </a:rPr>
              <a:t>seizure</a:t>
            </a:r>
            <a:endParaRPr lang="x-none" sz="3600" dirty="0">
              <a:solidFill>
                <a:srgbClr val="1F3167"/>
              </a:solidFill>
              <a:latin typeface="Avenir" panose="02000503020000020003" pitchFamily="2" charset="0"/>
            </a:endParaRPr>
          </a:p>
        </p:txBody>
      </p:sp>
      <p:sp>
        <p:nvSpPr>
          <p:cNvPr id="13" name="Left Arrow Callout 12"/>
          <p:cNvSpPr/>
          <p:nvPr/>
        </p:nvSpPr>
        <p:spPr>
          <a:xfrm>
            <a:off x="5116764" y="3532687"/>
            <a:ext cx="6898451" cy="2755202"/>
          </a:xfrm>
          <a:prstGeom prst="leftArrowCallout">
            <a:avLst>
              <a:gd name="adj1" fmla="val 28319"/>
              <a:gd name="adj2" fmla="val 17367"/>
              <a:gd name="adj3" fmla="val 25000"/>
              <a:gd name="adj4" fmla="val 910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0" lvl="1" indent="-571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300" dirty="0">
                <a:solidFill>
                  <a:srgbClr val="17406D">
                    <a:lumMod val="75000"/>
                  </a:srgbClr>
                </a:solidFill>
                <a:latin typeface="Avenir" panose="02000503020000020003" pitchFamily="2" charset="0"/>
              </a:rPr>
              <a:t>direct infringer</a:t>
            </a:r>
          </a:p>
          <a:p>
            <a:pPr marL="1028700" lvl="1" indent="-571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r-HR" sz="3300" dirty="0" err="1">
                <a:solidFill>
                  <a:srgbClr val="17406D">
                    <a:lumMod val="75000"/>
                  </a:srgbClr>
                </a:solidFill>
                <a:latin typeface="Avenir" panose="02000503020000020003" pitchFamily="2" charset="0"/>
              </a:rPr>
              <a:t>person</a:t>
            </a:r>
            <a:r>
              <a:rPr lang="hr-HR" sz="3300" dirty="0">
                <a:solidFill>
                  <a:srgbClr val="17406D">
                    <a:lumMod val="75000"/>
                  </a:srgbClr>
                </a:solidFill>
                <a:latin typeface="Avenir" panose="02000503020000020003" pitchFamily="2" charset="0"/>
              </a:rPr>
              <a:t> </a:t>
            </a:r>
            <a:r>
              <a:rPr lang="en-GB" sz="3300" dirty="0">
                <a:solidFill>
                  <a:srgbClr val="17406D">
                    <a:lumMod val="75000"/>
                  </a:srgbClr>
                </a:solidFill>
                <a:latin typeface="Avenir" panose="02000503020000020003" pitchFamily="2" charset="0"/>
              </a:rPr>
              <a:t>who ordered infringement</a:t>
            </a:r>
          </a:p>
          <a:p>
            <a:pPr marL="1028700" lvl="1" indent="-571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300" dirty="0">
                <a:solidFill>
                  <a:srgbClr val="17406D">
                    <a:lumMod val="75000"/>
                  </a:srgbClr>
                </a:solidFill>
                <a:latin typeface="Avenir" panose="02000503020000020003" pitchFamily="2" charset="0"/>
              </a:rPr>
              <a:t>printing house </a:t>
            </a:r>
          </a:p>
          <a:p>
            <a:pPr marL="1028700" lvl="1" indent="-571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300" dirty="0">
                <a:solidFill>
                  <a:srgbClr val="17406D">
                    <a:lumMod val="75000"/>
                  </a:srgbClr>
                </a:solidFill>
                <a:latin typeface="Avenir" panose="02000503020000020003" pitchFamily="2" charset="0"/>
              </a:rPr>
              <a:t>bookseller</a:t>
            </a:r>
          </a:p>
        </p:txBody>
      </p:sp>
    </p:spTree>
    <p:extLst>
      <p:ext uri="{BB962C8B-B14F-4D97-AF65-F5344CB8AC3E}">
        <p14:creationId xmlns:p14="http://schemas.microsoft.com/office/powerpoint/2010/main" val="24270608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2FFD2-DFD6-69F8-F4EB-9449CA02E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CAE425-EDED-B3F2-482A-15CBDB15E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78" y="1230394"/>
            <a:ext cx="10899423" cy="946966"/>
          </a:xfrm>
        </p:spPr>
        <p:txBody>
          <a:bodyPr>
            <a:normAutofit/>
          </a:bodyPr>
          <a:lstStyle/>
          <a:p>
            <a:pPr algn="ctr"/>
            <a:r>
              <a:rPr lang="hr-HR" sz="36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Destruction</a:t>
            </a:r>
            <a:endParaRPr lang="x-none" sz="3600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67B2D-AE73-9751-5E52-56CC5C61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/>
              <a:t>14</a:t>
            </a:r>
            <a:r>
              <a:rPr lang="x-none"/>
              <a:t>/</a:t>
            </a:r>
            <a:r>
              <a:rPr lang="hr-HR" dirty="0"/>
              <a:t>2</a:t>
            </a:r>
            <a:r>
              <a:rPr lang="x-none"/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760" y="2246069"/>
            <a:ext cx="11031756" cy="18687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lvl="0">
              <a:lnSpc>
                <a:spcPct val="90000"/>
              </a:lnSpc>
              <a:spcBef>
                <a:spcPts val="1000"/>
              </a:spcBef>
            </a:pPr>
            <a:r>
              <a:rPr lang="en-GB" sz="3600" dirty="0">
                <a:solidFill>
                  <a:srgbClr val="1F3167"/>
                </a:solidFill>
                <a:latin typeface="Avenir" panose="02000503020000020003" pitchFamily="2" charset="0"/>
              </a:rPr>
              <a:t>When </a:t>
            </a:r>
            <a:r>
              <a:rPr lang="hr-HR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the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en-GB" sz="3600" dirty="0">
                <a:solidFill>
                  <a:srgbClr val="1F3167"/>
                </a:solidFill>
                <a:latin typeface="Avenir" panose="02000503020000020003" pitchFamily="2" charset="0"/>
              </a:rPr>
              <a:t>on the seizure was final and enforceable, unauthorised copies 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had to </a:t>
            </a:r>
            <a:r>
              <a:rPr lang="hr-HR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be</a:t>
            </a:r>
            <a:r>
              <a:rPr lang="en-GB" sz="3600" dirty="0">
                <a:solidFill>
                  <a:srgbClr val="1F3167"/>
                </a:solidFill>
                <a:latin typeface="Avenir" panose="02000503020000020003" pitchFamily="2" charset="0"/>
              </a:rPr>
              <a:t> destroyed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…</a:t>
            </a:r>
            <a:endParaRPr lang="en-GB" sz="3600" dirty="0">
              <a:solidFill>
                <a:srgbClr val="1F3167"/>
              </a:solidFill>
              <a:latin typeface="Avenir" panose="02000503020000020003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760" y="4425648"/>
            <a:ext cx="11031756" cy="17847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lvl="0">
              <a:lnSpc>
                <a:spcPct val="90000"/>
              </a:lnSpc>
              <a:spcBef>
                <a:spcPts val="1000"/>
              </a:spcBef>
            </a:pP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…</a:t>
            </a:r>
            <a:r>
              <a:rPr lang="en-GB" sz="3600" dirty="0">
                <a:solidFill>
                  <a:srgbClr val="1F3167"/>
                </a:solidFill>
                <a:latin typeface="Avenir" panose="02000503020000020003" pitchFamily="2" charset="0"/>
              </a:rPr>
              <a:t>as well as the means of infringement, unless it was possible to alter them so that they could no longer be used for infringement</a:t>
            </a:r>
          </a:p>
        </p:txBody>
      </p:sp>
    </p:spTree>
    <p:extLst>
      <p:ext uri="{BB962C8B-B14F-4D97-AF65-F5344CB8AC3E}">
        <p14:creationId xmlns:p14="http://schemas.microsoft.com/office/powerpoint/2010/main" val="38295904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2FFD2-DFD6-69F8-F4EB-9449CA02E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CAE425-EDED-B3F2-482A-15CBDB15E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78" y="1230394"/>
            <a:ext cx="10899423" cy="946966"/>
          </a:xfrm>
        </p:spPr>
        <p:txBody>
          <a:bodyPr>
            <a:normAutofit/>
          </a:bodyPr>
          <a:lstStyle/>
          <a:p>
            <a:pPr algn="ctr"/>
            <a:r>
              <a:rPr lang="hr-HR" sz="36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Claim</a:t>
            </a:r>
            <a:r>
              <a:rPr lang="hr-HR" sz="36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to </a:t>
            </a:r>
            <a:r>
              <a:rPr lang="hr-HR" sz="36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deliver</a:t>
            </a:r>
            <a:r>
              <a:rPr lang="hr-HR" sz="36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sz="36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unauthorised</a:t>
            </a:r>
            <a:r>
              <a:rPr lang="hr-HR" sz="36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sz="36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copies</a:t>
            </a:r>
            <a:endParaRPr lang="x-none" sz="3600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67B2D-AE73-9751-5E52-56CC5C61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/>
              <a:t>15</a:t>
            </a:r>
            <a:r>
              <a:rPr lang="x-none"/>
              <a:t>/</a:t>
            </a:r>
            <a:r>
              <a:rPr lang="hr-HR" dirty="0"/>
              <a:t>2</a:t>
            </a:r>
            <a:r>
              <a:rPr lang="x-none"/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541545" y="2505901"/>
            <a:ext cx="11031756" cy="25781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rgbClr val="1F3167"/>
                </a:solidFill>
                <a:latin typeface="Avenir" panose="02000503020000020003" pitchFamily="2" charset="0"/>
              </a:rPr>
              <a:t>Instead of destruction, the author was entitled to claim that the s</a:t>
            </a:r>
            <a:r>
              <a:rPr lang="hr-HR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ei</a:t>
            </a:r>
            <a:r>
              <a:rPr lang="en-US" sz="3600" dirty="0">
                <a:solidFill>
                  <a:srgbClr val="1F3167"/>
                </a:solidFill>
                <a:latin typeface="Avenir" panose="02000503020000020003" pitchFamily="2" charset="0"/>
              </a:rPr>
              <a:t>zed copies and means be delivered to him upon payment of the manufacturing costs</a:t>
            </a:r>
          </a:p>
        </p:txBody>
      </p:sp>
    </p:spTree>
    <p:extLst>
      <p:ext uri="{BB962C8B-B14F-4D97-AF65-F5344CB8AC3E}">
        <p14:creationId xmlns:p14="http://schemas.microsoft.com/office/powerpoint/2010/main" val="227522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2FFD2-DFD6-69F8-F4EB-9449CA02E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CAE425-EDED-B3F2-482A-15CBDB15E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14" y="982039"/>
            <a:ext cx="10899423" cy="700005"/>
          </a:xfrm>
        </p:spPr>
        <p:txBody>
          <a:bodyPr/>
          <a:lstStyle/>
          <a:p>
            <a:pPr algn="ctr"/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Unlawful communication to the public</a:t>
            </a:r>
            <a:endParaRPr lang="x-none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67B2D-AE73-9751-5E52-56CC5C61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/>
              <a:t>16</a:t>
            </a:r>
            <a:r>
              <a:rPr lang="x-none"/>
              <a:t>/</a:t>
            </a:r>
            <a:r>
              <a:rPr lang="hr-HR" dirty="0"/>
              <a:t>2</a:t>
            </a:r>
            <a:r>
              <a:rPr lang="x-none"/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559832" y="1946978"/>
            <a:ext cx="5539216" cy="4516261"/>
          </a:xfrm>
          <a:prstGeom prst="rect">
            <a:avLst/>
          </a:prstGeom>
          <a:solidFill>
            <a:srgbClr val="FFC9C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3400" b="1" dirty="0">
                <a:solidFill>
                  <a:srgbClr val="1F3167"/>
                </a:solidFill>
                <a:latin typeface="Avenir" panose="02000503020000020003" pitchFamily="2" charset="0"/>
              </a:rPr>
              <a:t>I</a:t>
            </a:r>
            <a:r>
              <a:rPr lang="en-US" sz="3400" dirty="0">
                <a:solidFill>
                  <a:srgbClr val="1F3167"/>
                </a:solidFill>
                <a:latin typeface="Avenir" panose="02000503020000020003" pitchFamily="2" charset="0"/>
              </a:rPr>
              <a:t>n the case of communication to the public without the necessary </a:t>
            </a:r>
            <a:r>
              <a:rPr lang="en-US" sz="3400" dirty="0" err="1">
                <a:solidFill>
                  <a:srgbClr val="1F3167"/>
                </a:solidFill>
                <a:latin typeface="Avenir" panose="02000503020000020003" pitchFamily="2" charset="0"/>
              </a:rPr>
              <a:t>authorisation</a:t>
            </a:r>
            <a:r>
              <a:rPr lang="en-US" sz="3400" dirty="0">
                <a:solidFill>
                  <a:srgbClr val="1F3167"/>
                </a:solidFill>
                <a:latin typeface="Avenir" panose="02000503020000020003" pitchFamily="2" charset="0"/>
              </a:rPr>
              <a:t>, damages were compensated by paying  the author the total amount of income from it without deduction of expenses!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82685" y="1946979"/>
            <a:ext cx="5090616" cy="4516261"/>
          </a:xfrm>
          <a:prstGeom prst="rect">
            <a:avLst/>
          </a:prstGeom>
          <a:noFill/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rgbClr val="1F3167"/>
                </a:solidFill>
                <a:latin typeface="Avenir" panose="02000503020000020003" pitchFamily="2" charset="0"/>
              </a:rPr>
              <a:t>However, if the infringement occurred without intention or negligence, the compensation was limited to the benefits gained</a:t>
            </a:r>
          </a:p>
        </p:txBody>
      </p:sp>
    </p:spTree>
    <p:extLst>
      <p:ext uri="{BB962C8B-B14F-4D97-AF65-F5344CB8AC3E}">
        <p14:creationId xmlns:p14="http://schemas.microsoft.com/office/powerpoint/2010/main" val="25044147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D1E61-C3A9-2B00-2467-D77BC997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2511" y="6515791"/>
            <a:ext cx="2743200" cy="205684"/>
          </a:xfrm>
        </p:spPr>
        <p:txBody>
          <a:bodyPr/>
          <a:lstStyle/>
          <a:p>
            <a:r>
              <a:rPr lang="hr-HR" dirty="0"/>
              <a:t>17</a:t>
            </a:r>
            <a:r>
              <a:rPr lang="x-none"/>
              <a:t>/</a:t>
            </a:r>
            <a:r>
              <a:rPr lang="hr-HR" dirty="0"/>
              <a:t>2</a:t>
            </a:r>
            <a:r>
              <a:rPr lang="x-none"/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319" y="1694598"/>
            <a:ext cx="11232108" cy="1479877"/>
          </a:xfrm>
          <a:prstGeom prst="rect">
            <a:avLst/>
          </a:prstGeom>
          <a:noFill/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In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addition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 to t</a:t>
            </a:r>
            <a:r>
              <a:rPr lang="en-GB" sz="3600" dirty="0">
                <a:solidFill>
                  <a:srgbClr val="1F3167"/>
                </a:solidFill>
                <a:latin typeface="Avenir" panose="02000503020000020003" pitchFamily="2" charset="0"/>
              </a:rPr>
              <a:t>he civil law claims</a:t>
            </a:r>
            <a:r>
              <a:rPr lang="hr-HR" sz="3600" dirty="0">
                <a:solidFill>
                  <a:srgbClr val="1F3167"/>
                </a:solidFill>
              </a:rPr>
              <a:t>,</a:t>
            </a:r>
            <a:r>
              <a:rPr lang="en-GB" sz="3600" dirty="0">
                <a:solidFill>
                  <a:srgbClr val="1F3167"/>
                </a:solidFill>
                <a:latin typeface="Avenir" panose="02000503020000020003" pitchFamily="2" charset="0"/>
              </a:rPr>
              <a:t>penal law responsibility was also provided as a monetary fine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319" y="3432300"/>
            <a:ext cx="11232108" cy="1412833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The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 m</a:t>
            </a:r>
            <a:r>
              <a:rPr lang="en-GB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onetary</a:t>
            </a:r>
            <a:r>
              <a:rPr lang="en-GB" sz="3600" dirty="0">
                <a:solidFill>
                  <a:srgbClr val="1F3167"/>
                </a:solidFill>
                <a:latin typeface="Avenir" panose="02000503020000020003" pitchFamily="2" charset="0"/>
              </a:rPr>
              <a:t> fine was replaced by a prison sentence in case of non-payment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3940004" y="929985"/>
            <a:ext cx="380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>
                <a:solidFill>
                  <a:srgbClr val="1F3167"/>
                </a:solidFill>
                <a:latin typeface="Avenir" panose="02000503020000020003" pitchFamily="2" charset="0"/>
                <a:ea typeface="+mj-ea"/>
                <a:cs typeface="+mj-cs"/>
              </a:rPr>
              <a:t>Penal </a:t>
            </a:r>
            <a:r>
              <a:rPr lang="hr-HR" sz="3600" b="1" dirty="0" err="1">
                <a:solidFill>
                  <a:srgbClr val="1F3167"/>
                </a:solidFill>
                <a:latin typeface="Avenir" panose="02000503020000020003" pitchFamily="2" charset="0"/>
                <a:ea typeface="+mj-ea"/>
                <a:cs typeface="+mj-cs"/>
              </a:rPr>
              <a:t>law</a:t>
            </a:r>
            <a:r>
              <a:rPr lang="hr-HR" sz="3600" b="1" dirty="0">
                <a:solidFill>
                  <a:srgbClr val="1F3167"/>
                </a:solidFill>
                <a:latin typeface="Avenir" panose="02000503020000020003" pitchFamily="2" charset="0"/>
                <a:ea typeface="+mj-ea"/>
                <a:cs typeface="+mj-cs"/>
              </a:rPr>
              <a:t> </a:t>
            </a:r>
            <a:r>
              <a:rPr lang="hr-HR" sz="3600" b="1" dirty="0" err="1">
                <a:solidFill>
                  <a:srgbClr val="1F3167"/>
                </a:solidFill>
                <a:latin typeface="Avenir" panose="02000503020000020003" pitchFamily="2" charset="0"/>
                <a:ea typeface="+mj-ea"/>
                <a:cs typeface="+mj-cs"/>
              </a:rPr>
              <a:t>responsiblity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491319" y="5102958"/>
            <a:ext cx="11232108" cy="14128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I</a:t>
            </a:r>
            <a:r>
              <a:rPr lang="en-GB" sz="3600" dirty="0">
                <a:solidFill>
                  <a:srgbClr val="1F3167"/>
                </a:solidFill>
                <a:latin typeface="Avenir" panose="02000503020000020003" pitchFamily="2" charset="0"/>
              </a:rPr>
              <a:t>t was considered that copyright infringements were of such a nature that they deserved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protection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under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the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en-GB" sz="3600" dirty="0">
                <a:solidFill>
                  <a:srgbClr val="1F3167"/>
                </a:solidFill>
                <a:latin typeface="Avenir" panose="02000503020000020003" pitchFamily="2" charset="0"/>
              </a:rPr>
              <a:t>public law as well.</a:t>
            </a:r>
          </a:p>
        </p:txBody>
      </p:sp>
    </p:spTree>
    <p:extLst>
      <p:ext uri="{BB962C8B-B14F-4D97-AF65-F5344CB8AC3E}">
        <p14:creationId xmlns:p14="http://schemas.microsoft.com/office/powerpoint/2010/main" val="34824518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D1E61-C3A9-2B00-2467-D77BC997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/>
              <a:t>18</a:t>
            </a:r>
            <a:r>
              <a:rPr lang="x-none"/>
              <a:t>/</a:t>
            </a:r>
            <a:r>
              <a:rPr lang="hr-HR" dirty="0"/>
              <a:t>2</a:t>
            </a:r>
            <a:r>
              <a:rPr lang="x-none"/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319" y="1908354"/>
            <a:ext cx="11232108" cy="2036756"/>
          </a:xfrm>
          <a:prstGeom prst="rect">
            <a:avLst/>
          </a:prstGeom>
          <a:noFill/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3600" dirty="0">
                <a:solidFill>
                  <a:srgbClr val="1F3167"/>
                </a:solidFill>
                <a:latin typeface="Avenir" panose="02000503020000020003" pitchFamily="2" charset="0"/>
              </a:rPr>
              <a:t>The Law provided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 for </a:t>
            </a:r>
            <a:r>
              <a:rPr lang="hr-HR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the</a:t>
            </a:r>
            <a:r>
              <a:rPr lang="en-GB" sz="3600" dirty="0">
                <a:solidFill>
                  <a:srgbClr val="1F3167"/>
                </a:solidFill>
                <a:latin typeface="Avenir" panose="02000503020000020003" pitchFamily="2" charset="0"/>
              </a:rPr>
              <a:t> establishment of expert bodies that could provide expert opinions to the courts on disputes, one in Budapest and the other in Zagreb (par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as</a:t>
            </a:r>
            <a:r>
              <a:rPr lang="en-GB" sz="3600" dirty="0">
                <a:solidFill>
                  <a:srgbClr val="1F3167"/>
                </a:solidFill>
                <a:latin typeface="Avenir" panose="02000503020000020003" pitchFamily="2" charset="0"/>
              </a:rPr>
              <a:t>. 31-35)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319" y="4310235"/>
            <a:ext cx="11232108" cy="2046115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rgbClr val="1F3167"/>
                </a:solidFill>
                <a:latin typeface="Avenir" panose="02000503020000020003" pitchFamily="2" charset="0"/>
              </a:rPr>
              <a:t>Members were academics, writers, artists, printers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and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en-US" sz="3600" dirty="0">
                <a:solidFill>
                  <a:srgbClr val="1F3167"/>
                </a:solidFill>
                <a:latin typeface="Avenir" panose="02000503020000020003" pitchFamily="2" charset="0"/>
              </a:rPr>
              <a:t>booksellers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. </a:t>
            </a:r>
            <a:r>
              <a:rPr lang="hr-HR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In</a:t>
            </a:r>
            <a:r>
              <a:rPr lang="en-US" sz="3600" dirty="0">
                <a:solidFill>
                  <a:srgbClr val="1F3167"/>
                </a:solidFill>
                <a:latin typeface="Avenir" panose="02000503020000020003" pitchFamily="2" charset="0"/>
              </a:rPr>
              <a:t> Budapest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they</a:t>
            </a:r>
            <a:r>
              <a:rPr lang="en-US" sz="3600" dirty="0">
                <a:solidFill>
                  <a:srgbClr val="1F3167"/>
                </a:solidFill>
                <a:latin typeface="Avenir" panose="02000503020000020003" pitchFamily="2" charset="0"/>
              </a:rPr>
              <a:t> were elected by the Minister for 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R</a:t>
            </a:r>
            <a:r>
              <a:rPr lang="en-US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eligion</a:t>
            </a:r>
            <a:r>
              <a:rPr lang="en-US" sz="3600" dirty="0">
                <a:solidFill>
                  <a:srgbClr val="1F3167"/>
                </a:solidFill>
                <a:latin typeface="Avenir" panose="02000503020000020003" pitchFamily="2" charset="0"/>
              </a:rPr>
              <a:t> and 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E</a:t>
            </a:r>
            <a:r>
              <a:rPr lang="en-US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ducation</a:t>
            </a:r>
            <a:r>
              <a:rPr lang="en-US" sz="3600" dirty="0">
                <a:solidFill>
                  <a:srgbClr val="1F3167"/>
                </a:solidFill>
                <a:latin typeface="Avenir" panose="02000503020000020003" pitchFamily="2" charset="0"/>
              </a:rPr>
              <a:t> and </a:t>
            </a:r>
            <a:r>
              <a:rPr lang="hr-HR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in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en-US" sz="3600" dirty="0">
                <a:solidFill>
                  <a:srgbClr val="1F3167"/>
                </a:solidFill>
                <a:latin typeface="Avenir" panose="02000503020000020003" pitchFamily="2" charset="0"/>
              </a:rPr>
              <a:t>Zagreb </a:t>
            </a:r>
            <a:r>
              <a:rPr lang="hr-HR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by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en-US" sz="3600" dirty="0">
                <a:solidFill>
                  <a:srgbClr val="1F3167"/>
                </a:solidFill>
                <a:latin typeface="Avenir" panose="02000503020000020003" pitchFamily="2" charset="0"/>
              </a:rPr>
              <a:t>the Croatian Ban.</a:t>
            </a:r>
          </a:p>
        </p:txBody>
      </p:sp>
      <p:sp>
        <p:nvSpPr>
          <p:cNvPr id="9" name="Rectangle 8"/>
          <p:cNvSpPr/>
          <p:nvPr/>
        </p:nvSpPr>
        <p:spPr>
          <a:xfrm>
            <a:off x="3940004" y="929985"/>
            <a:ext cx="4140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 err="1">
                <a:solidFill>
                  <a:srgbClr val="1F3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  <a:ea typeface="+mj-ea"/>
                <a:cs typeface="+mj-cs"/>
              </a:rPr>
              <a:t>Committee</a:t>
            </a:r>
            <a:r>
              <a:rPr lang="hr-HR" sz="3600" b="1" dirty="0">
                <a:solidFill>
                  <a:srgbClr val="1F3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  <a:ea typeface="+mj-ea"/>
                <a:cs typeface="+mj-cs"/>
              </a:rPr>
              <a:t> </a:t>
            </a:r>
            <a:r>
              <a:rPr lang="hr-HR" sz="3600" b="1" dirty="0" err="1">
                <a:solidFill>
                  <a:srgbClr val="1F3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  <a:ea typeface="+mj-ea"/>
                <a:cs typeface="+mj-cs"/>
              </a:rPr>
              <a:t>of</a:t>
            </a:r>
            <a:r>
              <a:rPr lang="hr-HR" sz="3600" b="1" dirty="0">
                <a:solidFill>
                  <a:srgbClr val="1F3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  <a:ea typeface="+mj-ea"/>
                <a:cs typeface="+mj-cs"/>
              </a:rPr>
              <a:t> </a:t>
            </a:r>
            <a:r>
              <a:rPr lang="hr-HR" sz="3600" b="1" dirty="0" err="1">
                <a:solidFill>
                  <a:srgbClr val="1F3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  <a:ea typeface="+mj-ea"/>
                <a:cs typeface="+mj-cs"/>
              </a:rPr>
              <a:t>Experts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74480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D1E61-C3A9-2B00-2467-D77BC997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/>
              <a:t>19</a:t>
            </a:r>
            <a:r>
              <a:rPr lang="x-none"/>
              <a:t>/</a:t>
            </a:r>
            <a:r>
              <a:rPr lang="hr-HR" dirty="0"/>
              <a:t>2</a:t>
            </a:r>
            <a:r>
              <a:rPr lang="x-none"/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319" y="1693333"/>
            <a:ext cx="5232148" cy="2122311"/>
          </a:xfrm>
          <a:prstGeom prst="rect">
            <a:avLst/>
          </a:prstGeom>
          <a:noFill/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0850" lvl="0">
              <a:lnSpc>
                <a:spcPct val="90000"/>
              </a:lnSpc>
              <a:spcBef>
                <a:spcPts val="1000"/>
              </a:spcBef>
            </a:pPr>
            <a:r>
              <a:rPr lang="en-GB" sz="3600" dirty="0">
                <a:solidFill>
                  <a:srgbClr val="1F3167"/>
                </a:solidFill>
                <a:latin typeface="Avenir" panose="02000503020000020003" pitchFamily="2" charset="0"/>
              </a:rPr>
              <a:t>These committees were in the position of a sworn court expert</a:t>
            </a:r>
          </a:p>
        </p:txBody>
      </p:sp>
      <p:sp>
        <p:nvSpPr>
          <p:cNvPr id="7" name="Rectangle 6"/>
          <p:cNvSpPr/>
          <p:nvPr/>
        </p:nvSpPr>
        <p:spPr>
          <a:xfrm>
            <a:off x="4662311" y="4176965"/>
            <a:ext cx="6762045" cy="2122311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3050" lvl="0">
              <a:lnSpc>
                <a:spcPct val="90000"/>
              </a:lnSpc>
              <a:spcBef>
                <a:spcPts val="1000"/>
              </a:spcBef>
            </a:pPr>
            <a:r>
              <a:rPr lang="en-GB" sz="3600" noProof="0" dirty="0">
                <a:solidFill>
                  <a:srgbClr val="1F3167"/>
                </a:solidFill>
                <a:latin typeface="Avenir" panose="02000503020000020003" pitchFamily="2" charset="0"/>
              </a:rPr>
              <a:t>They could make decisions if at least five members were present, including the president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3940004" y="929985"/>
            <a:ext cx="4140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 err="1">
                <a:solidFill>
                  <a:srgbClr val="1F3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  <a:ea typeface="+mj-ea"/>
                <a:cs typeface="+mj-cs"/>
              </a:rPr>
              <a:t>Committee</a:t>
            </a:r>
            <a:r>
              <a:rPr lang="hr-HR" sz="3600" b="1" dirty="0">
                <a:solidFill>
                  <a:srgbClr val="1F3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  <a:ea typeface="+mj-ea"/>
                <a:cs typeface="+mj-cs"/>
              </a:rPr>
              <a:t> </a:t>
            </a:r>
            <a:r>
              <a:rPr lang="hr-HR" sz="3600" b="1" dirty="0" err="1">
                <a:solidFill>
                  <a:srgbClr val="1F3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  <a:ea typeface="+mj-ea"/>
                <a:cs typeface="+mj-cs"/>
              </a:rPr>
              <a:t>of</a:t>
            </a:r>
            <a:r>
              <a:rPr lang="hr-HR" sz="3600" b="1" dirty="0">
                <a:solidFill>
                  <a:srgbClr val="1F3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  <a:ea typeface="+mj-ea"/>
                <a:cs typeface="+mj-cs"/>
              </a:rPr>
              <a:t> </a:t>
            </a:r>
            <a:r>
              <a:rPr lang="hr-HR" sz="3600" b="1" dirty="0" err="1">
                <a:solidFill>
                  <a:srgbClr val="1F3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  <a:ea typeface="+mj-ea"/>
                <a:cs typeface="+mj-cs"/>
              </a:rPr>
              <a:t>Experts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91331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3949EA-0012-C5CA-EF23-B99F9B86F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11" y="1054033"/>
            <a:ext cx="10899423" cy="876368"/>
          </a:xfrm>
        </p:spPr>
        <p:txBody>
          <a:bodyPr>
            <a:normAutofit/>
          </a:bodyPr>
          <a:lstStyle/>
          <a:p>
            <a:pPr algn="ctr"/>
            <a:r>
              <a:rPr lang="en-GB" sz="400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Why Croatian-Hungarian?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CE367-8C64-ABB0-47BF-13B3971D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x-none"/>
              <a:t>2/</a:t>
            </a:r>
            <a:r>
              <a:rPr lang="hr-HR" dirty="0"/>
              <a:t>2</a:t>
            </a:r>
            <a:r>
              <a:rPr lang="x-none"/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886968" y="2082189"/>
            <a:ext cx="10314432" cy="16415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rgbClr val="002060"/>
                </a:solidFill>
                <a:latin typeface="Avenir" panose="02000503020000020003"/>
              </a:rPr>
              <a:t>Both countries were part o</a:t>
            </a:r>
            <a:r>
              <a:rPr lang="hr-HR" sz="3000" dirty="0">
                <a:solidFill>
                  <a:srgbClr val="002060"/>
                </a:solidFill>
                <a:latin typeface="Avenir" panose="02000503020000020003"/>
              </a:rPr>
              <a:t>f </a:t>
            </a:r>
            <a:r>
              <a:rPr lang="hr-HR" sz="3000" dirty="0" err="1">
                <a:solidFill>
                  <a:srgbClr val="002060"/>
                </a:solidFill>
                <a:latin typeface="Avenir" panose="02000503020000020003"/>
              </a:rPr>
              <a:t>the</a:t>
            </a:r>
            <a:r>
              <a:rPr lang="hr-HR" sz="3000" dirty="0">
                <a:solidFill>
                  <a:srgbClr val="002060"/>
                </a:solidFill>
                <a:latin typeface="Avenir" panose="02000503020000020003"/>
              </a:rPr>
              <a:t> </a:t>
            </a:r>
            <a:r>
              <a:rPr lang="en-US" sz="3000" dirty="0">
                <a:solidFill>
                  <a:srgbClr val="002060"/>
                </a:solidFill>
                <a:latin typeface="Avenir" panose="02000503020000020003"/>
              </a:rPr>
              <a:t>Habsburg monarchy (</a:t>
            </a:r>
            <a:r>
              <a:rPr lang="hr-HR" sz="3000" dirty="0" err="1">
                <a:solidFill>
                  <a:srgbClr val="002060"/>
                </a:solidFill>
                <a:latin typeface="Avenir" panose="02000503020000020003"/>
              </a:rPr>
              <a:t>the</a:t>
            </a:r>
            <a:r>
              <a:rPr lang="hr-HR" sz="3000" dirty="0">
                <a:solidFill>
                  <a:srgbClr val="002060"/>
                </a:solidFill>
                <a:latin typeface="Avenir" panose="02000503020000020003"/>
              </a:rPr>
              <a:t> s</a:t>
            </a:r>
            <a:r>
              <a:rPr lang="en-US" sz="3000" dirty="0">
                <a:solidFill>
                  <a:srgbClr val="002060"/>
                </a:solidFill>
                <a:latin typeface="Avenir" panose="02000503020000020003"/>
              </a:rPr>
              <a:t>o-called Hungarian part) and they had a joint Parliament that adopted the Copyright Act in 1884</a:t>
            </a:r>
          </a:p>
        </p:txBody>
      </p:sp>
      <p:sp>
        <p:nvSpPr>
          <p:cNvPr id="6" name="Rectangle 5"/>
          <p:cNvSpPr/>
          <p:nvPr/>
        </p:nvSpPr>
        <p:spPr>
          <a:xfrm>
            <a:off x="886968" y="4230208"/>
            <a:ext cx="10314432" cy="1695104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rgbClr val="002060"/>
                </a:solidFill>
                <a:latin typeface="Avenir" panose="02000503020000020003"/>
              </a:rPr>
              <a:t>This part of the Monarchy had the legislative autonomy from the „Austrian” part, but the law still had to be confirmed by Franz Joseph </a:t>
            </a:r>
            <a:r>
              <a:rPr lang="hr-HR" sz="3000" dirty="0">
                <a:solidFill>
                  <a:srgbClr val="002060"/>
                </a:solidFill>
                <a:latin typeface="Avenir" panose="02000503020000020003"/>
              </a:rPr>
              <a:t>I</a:t>
            </a:r>
            <a:endParaRPr lang="en-US" sz="3200" dirty="0">
              <a:solidFill>
                <a:srgbClr val="002060"/>
              </a:solidFill>
              <a:latin typeface="Avenir" panose="0200050302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42418386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6227AD-23D0-9541-15E9-FDE80B0EC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9962" y="2912407"/>
            <a:ext cx="6021239" cy="230349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x-none" sz="3600" b="1" dirty="0">
                <a:ln w="10541" cmpd="sng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</a:t>
            </a:r>
            <a:r>
              <a:rPr lang="hr-HR" sz="3600" b="1" dirty="0">
                <a:ln w="10541" cmpd="sng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3600" b="1" dirty="0">
                <a:ln w="10541" cmpd="sng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21497970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E0015-9F69-FAC2-EB07-D3E90BD8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/>
              <a:t>3</a:t>
            </a:r>
            <a:r>
              <a:rPr lang="x-none"/>
              <a:t>/</a:t>
            </a:r>
            <a:r>
              <a:rPr lang="hr-HR" dirty="0"/>
              <a:t>2</a:t>
            </a:r>
            <a:r>
              <a:rPr lang="x-none"/>
              <a:t>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513FA6-FE31-90A1-E1A9-9B8D8EE35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</a:blip>
          <a:srcRect b="5091"/>
          <a:stretch/>
        </p:blipFill>
        <p:spPr>
          <a:xfrm>
            <a:off x="2331168" y="800559"/>
            <a:ext cx="5078776" cy="5668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31AE4D-40ED-EB66-0EB5-FAC56CDC55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rcRect b="3727"/>
          <a:stretch/>
        </p:blipFill>
        <p:spPr>
          <a:xfrm>
            <a:off x="7227064" y="800560"/>
            <a:ext cx="4726235" cy="56685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4734" y="2549052"/>
            <a:ext cx="2196434" cy="1556604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venir" panose="02000503020000020003"/>
              </a:rPr>
              <a:t>The Croatian edition of the law</a:t>
            </a:r>
          </a:p>
        </p:txBody>
      </p:sp>
    </p:spTree>
    <p:extLst>
      <p:ext uri="{BB962C8B-B14F-4D97-AF65-F5344CB8AC3E}">
        <p14:creationId xmlns:p14="http://schemas.microsoft.com/office/powerpoint/2010/main" val="25094002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D1E61-C3A9-2B00-2467-D77BC997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x-none"/>
              <a:t>4/</a:t>
            </a:r>
            <a:r>
              <a:rPr lang="hr-HR" dirty="0"/>
              <a:t>2</a:t>
            </a:r>
            <a:r>
              <a:rPr lang="x-none"/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491319" y="1079984"/>
            <a:ext cx="11232108" cy="14798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700" dirty="0">
                <a:solidFill>
                  <a:schemeClr val="accent1">
                    <a:lumMod val="50000"/>
                  </a:schemeClr>
                </a:solidFill>
                <a:latin typeface="Avenir"/>
              </a:rPr>
              <a:t>The Law was drafted by Hungarian lawyer </a:t>
            </a:r>
            <a:r>
              <a:rPr lang="en-US" sz="2700" dirty="0" err="1">
                <a:solidFill>
                  <a:schemeClr val="accent1">
                    <a:lumMod val="50000"/>
                  </a:schemeClr>
                </a:solidFill>
                <a:latin typeface="Avenir"/>
              </a:rPr>
              <a:t>László</a:t>
            </a:r>
            <a:r>
              <a:rPr lang="en-US" sz="2700" dirty="0">
                <a:solidFill>
                  <a:schemeClr val="accent1">
                    <a:lumMod val="50000"/>
                  </a:schemeClr>
                </a:solidFill>
                <a:latin typeface="Avenir"/>
              </a:rPr>
              <a:t> </a:t>
            </a:r>
            <a:r>
              <a:rPr lang="en-US" sz="2700" dirty="0" err="1">
                <a:solidFill>
                  <a:schemeClr val="accent1">
                    <a:lumMod val="50000"/>
                  </a:schemeClr>
                </a:solidFill>
                <a:latin typeface="Avenir"/>
              </a:rPr>
              <a:t>Arany</a:t>
            </a:r>
            <a:r>
              <a:rPr lang="en-US" sz="2700" dirty="0">
                <a:solidFill>
                  <a:schemeClr val="accent1">
                    <a:lumMod val="50000"/>
                  </a:schemeClr>
                </a:solidFill>
                <a:latin typeface="Avenir"/>
              </a:rPr>
              <a:t> but promoted and presented before the parliament by </a:t>
            </a:r>
            <a:r>
              <a:rPr lang="en-US" sz="2700" dirty="0" err="1">
                <a:solidFill>
                  <a:schemeClr val="accent1">
                    <a:lumMod val="50000"/>
                  </a:schemeClr>
                </a:solidFill>
                <a:latin typeface="Avenir"/>
              </a:rPr>
              <a:t>István</a:t>
            </a:r>
            <a:r>
              <a:rPr lang="en-US" sz="2700" dirty="0">
                <a:solidFill>
                  <a:schemeClr val="accent1">
                    <a:lumMod val="50000"/>
                  </a:schemeClr>
                </a:solidFill>
                <a:latin typeface="Avenir"/>
              </a:rPr>
              <a:t> </a:t>
            </a:r>
            <a:r>
              <a:rPr lang="en-US" sz="2700" dirty="0" err="1">
                <a:solidFill>
                  <a:schemeClr val="accent1">
                    <a:lumMod val="50000"/>
                  </a:schemeClr>
                </a:solidFill>
                <a:latin typeface="Avenir"/>
              </a:rPr>
              <a:t>Apáthy</a:t>
            </a:r>
            <a:r>
              <a:rPr lang="en-US" sz="2700" dirty="0">
                <a:solidFill>
                  <a:schemeClr val="accent1">
                    <a:lumMod val="50000"/>
                  </a:schemeClr>
                </a:solidFill>
                <a:latin typeface="Avenir"/>
              </a:rPr>
              <a:t>, Hungarian politician and lawyer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319" y="2786419"/>
            <a:ext cx="11232108" cy="1479877"/>
          </a:xfrm>
          <a:prstGeom prst="rect">
            <a:avLst/>
          </a:prstGeom>
          <a:solidFill>
            <a:schemeClr val="bg2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2700" noProof="0" dirty="0">
                <a:solidFill>
                  <a:schemeClr val="accent1">
                    <a:lumMod val="50000"/>
                  </a:schemeClr>
                </a:solidFill>
                <a:latin typeface="Avenir"/>
              </a:rPr>
              <a:t>It was strongly influenced by the Josef Unger’s Frankfurt Draft of 1864 (as were the German 1870 and Austrian 1895 copyright laws)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319" y="4459094"/>
            <a:ext cx="11232108" cy="22259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2700" noProof="0" dirty="0">
                <a:solidFill>
                  <a:schemeClr val="accent1">
                    <a:lumMod val="50000"/>
                  </a:schemeClr>
                </a:solidFill>
                <a:latin typeface="Avenir"/>
              </a:rPr>
              <a:t>Even now most Central European copyright systems are still based on the “German model” (regardless of the fact that, as a result of Napoleon's conquests, the French revolutionary copyright legislation of 1791 and 1793 regulated copyright in </a:t>
            </a:r>
            <a:r>
              <a:rPr lang="fr-FR" sz="2700" noProof="0" dirty="0">
                <a:solidFill>
                  <a:schemeClr val="accent1">
                    <a:lumMod val="50000"/>
                  </a:schemeClr>
                </a:solidFill>
                <a:latin typeface="Avenir"/>
              </a:rPr>
              <a:t>Les  Provinces  Illyriennes</a:t>
            </a:r>
            <a:r>
              <a:rPr lang="en-GB" sz="2700" noProof="0" dirty="0">
                <a:solidFill>
                  <a:schemeClr val="accent1">
                    <a:lumMod val="50000"/>
                  </a:schemeClr>
                </a:solidFill>
                <a:latin typeface="Avenir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6296171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2FFD2-DFD6-69F8-F4EB-9449CA02E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CAE425-EDED-B3F2-482A-15CBDB15E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88" y="937786"/>
            <a:ext cx="10899423" cy="946966"/>
          </a:xfrm>
        </p:spPr>
        <p:txBody>
          <a:bodyPr>
            <a:normAutofit/>
          </a:bodyPr>
          <a:lstStyle/>
          <a:p>
            <a:pPr algn="ctr"/>
            <a:r>
              <a:rPr lang="x-none" sz="35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Piece of legislation to protect the author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67B2D-AE73-9751-5E52-56CC5C61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/>
              <a:t>5</a:t>
            </a:r>
            <a:r>
              <a:rPr lang="x-none"/>
              <a:t>/</a:t>
            </a:r>
            <a:r>
              <a:rPr lang="hr-HR" dirty="0"/>
              <a:t>2</a:t>
            </a:r>
            <a:r>
              <a:rPr lang="x-none"/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945" y="2148686"/>
            <a:ext cx="5164312" cy="30689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92075" lvl="0">
              <a:lnSpc>
                <a:spcPct val="90000"/>
              </a:lnSpc>
              <a:spcBef>
                <a:spcPts val="1000"/>
              </a:spcBef>
            </a:pPr>
            <a:r>
              <a:rPr lang="en-GB" sz="3600" noProof="0" dirty="0">
                <a:solidFill>
                  <a:srgbClr val="1F3167"/>
                </a:solidFill>
                <a:latin typeface="Avenir" panose="02000503020000020003" pitchFamily="2" charset="0"/>
              </a:rPr>
              <a:t>Even the title suggests that the main purpose was to protect the author’s interests – Law on the Author’s Right</a:t>
            </a:r>
          </a:p>
        </p:txBody>
      </p:sp>
      <p:sp>
        <p:nvSpPr>
          <p:cNvPr id="6" name="Rectangle 5"/>
          <p:cNvSpPr/>
          <p:nvPr/>
        </p:nvSpPr>
        <p:spPr>
          <a:xfrm>
            <a:off x="5696712" y="2457444"/>
            <a:ext cx="6303264" cy="377977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lvl="0">
              <a:lnSpc>
                <a:spcPct val="90000"/>
              </a:lnSpc>
              <a:spcBef>
                <a:spcPts val="1000"/>
              </a:spcBef>
            </a:pPr>
            <a:r>
              <a:rPr lang="en-US" sz="3400" dirty="0">
                <a:solidFill>
                  <a:srgbClr val="1F3167"/>
                </a:solidFill>
                <a:latin typeface="Avenir" panose="02000503020000020003" pitchFamily="2" charset="0"/>
              </a:rPr>
              <a:t>A modern piece of legislation for its time, adapted to the state of technology of the time.</a:t>
            </a:r>
          </a:p>
          <a:p>
            <a:pPr marL="182563" lvl="0">
              <a:lnSpc>
                <a:spcPct val="90000"/>
              </a:lnSpc>
              <a:spcBef>
                <a:spcPts val="1000"/>
              </a:spcBef>
            </a:pPr>
            <a:r>
              <a:rPr lang="en-US" sz="3400" dirty="0">
                <a:solidFill>
                  <a:srgbClr val="1F3167"/>
                </a:solidFill>
                <a:latin typeface="Avenir" panose="02000503020000020003" pitchFamily="2" charset="0"/>
              </a:rPr>
              <a:t>As broadcasting and phonograms </a:t>
            </a:r>
            <a:r>
              <a:rPr lang="hr-HR" sz="3400" dirty="0" err="1">
                <a:solidFill>
                  <a:srgbClr val="1F3167"/>
                </a:solidFill>
                <a:latin typeface="Avenir" panose="02000503020000020003" pitchFamily="2" charset="0"/>
              </a:rPr>
              <a:t>did</a:t>
            </a:r>
            <a:r>
              <a:rPr lang="en-US" sz="3400" dirty="0">
                <a:solidFill>
                  <a:srgbClr val="1F3167"/>
                </a:solidFill>
                <a:latin typeface="Avenir" panose="02000503020000020003" pitchFamily="2" charset="0"/>
              </a:rPr>
              <a:t> not </a:t>
            </a:r>
            <a:r>
              <a:rPr lang="hr-HR" sz="3400" dirty="0" err="1">
                <a:solidFill>
                  <a:srgbClr val="1F3167"/>
                </a:solidFill>
                <a:latin typeface="Avenir" panose="02000503020000020003" pitchFamily="2" charset="0"/>
              </a:rPr>
              <a:t>yet</a:t>
            </a:r>
            <a:r>
              <a:rPr lang="hr-HR" sz="34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en-US" sz="3400" dirty="0">
                <a:solidFill>
                  <a:srgbClr val="1F3167"/>
                </a:solidFill>
                <a:latin typeface="Avenir" panose="02000503020000020003" pitchFamily="2" charset="0"/>
              </a:rPr>
              <a:t>exist, performers were not protected</a:t>
            </a:r>
          </a:p>
        </p:txBody>
      </p:sp>
    </p:spTree>
    <p:extLst>
      <p:ext uri="{BB962C8B-B14F-4D97-AF65-F5344CB8AC3E}">
        <p14:creationId xmlns:p14="http://schemas.microsoft.com/office/powerpoint/2010/main" val="14935954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2FFD2-DFD6-69F8-F4EB-9449CA02E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CAE425-EDED-B3F2-482A-15CBDB15E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88" y="1015905"/>
            <a:ext cx="10899423" cy="946966"/>
          </a:xfrm>
        </p:spPr>
        <p:txBody>
          <a:bodyPr>
            <a:normAutofit/>
          </a:bodyPr>
          <a:lstStyle/>
          <a:p>
            <a:pPr algn="ctr"/>
            <a:r>
              <a:rPr lang="hr-HR" sz="4000" dirty="0"/>
              <a:t>R</a:t>
            </a:r>
            <a:r>
              <a:rPr lang="en-GB" sz="4000" dirty="0"/>
              <a:t>ole model</a:t>
            </a:r>
            <a:r>
              <a:rPr lang="hr-HR" sz="4000" dirty="0"/>
              <a:t> </a:t>
            </a:r>
            <a:r>
              <a:rPr lang="hr-HR" sz="4000" dirty="0" err="1"/>
              <a:t>even</a:t>
            </a:r>
            <a:r>
              <a:rPr lang="en-GB" sz="4000" dirty="0"/>
              <a:t> today?</a:t>
            </a:r>
            <a:endParaRPr lang="x-none" sz="4000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67B2D-AE73-9751-5E52-56CC5C61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/>
              <a:t>6</a:t>
            </a:r>
            <a:r>
              <a:rPr lang="x-none"/>
              <a:t>/</a:t>
            </a:r>
            <a:r>
              <a:rPr lang="hr-HR" dirty="0"/>
              <a:t>2</a:t>
            </a:r>
            <a:r>
              <a:rPr lang="x-none"/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646288" y="2316601"/>
            <a:ext cx="5094320" cy="2970508"/>
          </a:xfrm>
          <a:prstGeom prst="rect">
            <a:avLst/>
          </a:prstGeom>
          <a:solidFill>
            <a:schemeClr val="bg2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R</a:t>
            </a:r>
            <a:r>
              <a:rPr lang="en-GB" sz="3600" noProof="0" dirty="0" err="1">
                <a:solidFill>
                  <a:srgbClr val="1F3167"/>
                </a:solidFill>
                <a:latin typeface="Avenir" panose="02000503020000020003" pitchFamily="2" charset="0"/>
              </a:rPr>
              <a:t>ules</a:t>
            </a:r>
            <a:r>
              <a:rPr lang="en-GB" sz="3600" noProof="0" dirty="0">
                <a:solidFill>
                  <a:srgbClr val="1F3167"/>
                </a:solidFill>
                <a:latin typeface="Avenir" panose="02000503020000020003" pitchFamily="2" charset="0"/>
              </a:rPr>
              <a:t> on compensation </a:t>
            </a:r>
            <a:r>
              <a:rPr lang="hr-HR" sz="3600" noProof="0" dirty="0">
                <a:solidFill>
                  <a:srgbClr val="1F3167"/>
                </a:solidFill>
                <a:latin typeface="Avenir" panose="02000503020000020003" pitchFamily="2" charset="0"/>
              </a:rPr>
              <a:t>for</a:t>
            </a:r>
            <a:r>
              <a:rPr lang="en-GB" sz="3600" noProof="0" dirty="0">
                <a:solidFill>
                  <a:srgbClr val="1F3167"/>
                </a:solidFill>
                <a:latin typeface="Avenir" panose="02000503020000020003" pitchFamily="2" charset="0"/>
              </a:rPr>
              <a:t> damages and 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on</a:t>
            </a:r>
            <a:r>
              <a:rPr lang="en-GB" sz="3600" noProof="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3600" noProof="0" dirty="0" err="1">
                <a:solidFill>
                  <a:srgbClr val="1F3167"/>
                </a:solidFill>
                <a:latin typeface="Avenir" panose="02000503020000020003" pitchFamily="2" charset="0"/>
              </a:rPr>
              <a:t>the</a:t>
            </a:r>
            <a:r>
              <a:rPr lang="hr-HR" sz="3600" noProof="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3600" noProof="0" dirty="0" err="1">
                <a:solidFill>
                  <a:srgbClr val="1F3167"/>
                </a:solidFill>
                <a:latin typeface="Avenir" panose="02000503020000020003" pitchFamily="2" charset="0"/>
              </a:rPr>
              <a:t>seizure</a:t>
            </a:r>
            <a:r>
              <a:rPr lang="en-GB" sz="3600" noProof="0" dirty="0">
                <a:solidFill>
                  <a:srgbClr val="1F3167"/>
                </a:solidFill>
                <a:latin typeface="Avenir" panose="02000503020000020003" pitchFamily="2" charset="0"/>
              </a:rPr>
              <a:t> and destruction of </a:t>
            </a:r>
            <a:r>
              <a:rPr lang="en-GB" sz="3600" noProof="0" dirty="0" err="1">
                <a:solidFill>
                  <a:srgbClr val="1F3167"/>
                </a:solidFill>
                <a:latin typeface="Avenir" panose="02000503020000020003" pitchFamily="2" charset="0"/>
              </a:rPr>
              <a:t>unauthori</a:t>
            </a:r>
            <a:r>
              <a:rPr lang="hr-HR" sz="3600" noProof="0" dirty="0" err="1">
                <a:solidFill>
                  <a:srgbClr val="1F3167"/>
                </a:solidFill>
                <a:latin typeface="Avenir" panose="02000503020000020003" pitchFamily="2" charset="0"/>
              </a:rPr>
              <a:t>sedly</a:t>
            </a:r>
            <a:r>
              <a:rPr lang="en-GB" sz="3600" noProof="0" dirty="0">
                <a:solidFill>
                  <a:srgbClr val="1F3167"/>
                </a:solidFill>
                <a:latin typeface="Avenir" panose="02000503020000020003" pitchFamily="2" charset="0"/>
              </a:rPr>
              <a:t> produced goods</a:t>
            </a:r>
          </a:p>
        </p:txBody>
      </p:sp>
      <p:sp>
        <p:nvSpPr>
          <p:cNvPr id="6" name="Rectangle 5"/>
          <p:cNvSpPr/>
          <p:nvPr/>
        </p:nvSpPr>
        <p:spPr>
          <a:xfrm>
            <a:off x="6180017" y="2316600"/>
            <a:ext cx="5740485" cy="2747769"/>
          </a:xfrm>
          <a:prstGeom prst="rect">
            <a:avLst/>
          </a:prstGeom>
          <a:solidFill>
            <a:schemeClr val="bg2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5113" lvl="0">
              <a:lnSpc>
                <a:spcPct val="90000"/>
              </a:lnSpc>
              <a:spcBef>
                <a:spcPts val="1000"/>
              </a:spcBef>
            </a:pP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R</a:t>
            </a:r>
            <a:r>
              <a:rPr lang="en-GB" sz="3600" noProof="0" dirty="0" err="1">
                <a:solidFill>
                  <a:srgbClr val="1F3167"/>
                </a:solidFill>
                <a:latin typeface="Avenir" panose="02000503020000020003" pitchFamily="2" charset="0"/>
              </a:rPr>
              <a:t>ules</a:t>
            </a:r>
            <a:r>
              <a:rPr lang="en-GB" sz="3600" noProof="0" dirty="0">
                <a:solidFill>
                  <a:srgbClr val="1F3167"/>
                </a:solidFill>
                <a:latin typeface="Avenir" panose="02000503020000020003" pitchFamily="2" charset="0"/>
              </a:rPr>
              <a:t> on expert body </a:t>
            </a:r>
            <a:r>
              <a:rPr lang="hr-HR" sz="3600" noProof="0" dirty="0" err="1">
                <a:solidFill>
                  <a:srgbClr val="1F3167"/>
                </a:solidFill>
                <a:latin typeface="Avenir" panose="02000503020000020003" pitchFamily="2" charset="0"/>
              </a:rPr>
              <a:t>that</a:t>
            </a:r>
            <a:r>
              <a:rPr lang="hr-HR" sz="3600" noProof="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hr-HR" sz="3600" noProof="0" dirty="0" err="1">
                <a:solidFill>
                  <a:srgbClr val="1F3167"/>
                </a:solidFill>
                <a:latin typeface="Avenir" panose="02000503020000020003" pitchFamily="2" charset="0"/>
              </a:rPr>
              <a:t>provides</a:t>
            </a:r>
            <a:r>
              <a:rPr lang="en-GB" sz="3600" noProof="0" dirty="0">
                <a:solidFill>
                  <a:srgbClr val="1F3167"/>
                </a:solidFill>
                <a:latin typeface="Avenir" panose="02000503020000020003" pitchFamily="2" charset="0"/>
              </a:rPr>
              <a:t> expert opinions to the court</a:t>
            </a:r>
          </a:p>
        </p:txBody>
      </p:sp>
    </p:spTree>
    <p:extLst>
      <p:ext uri="{BB962C8B-B14F-4D97-AF65-F5344CB8AC3E}">
        <p14:creationId xmlns:p14="http://schemas.microsoft.com/office/powerpoint/2010/main" val="33991962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F9754-9777-0825-83D2-419F8960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/>
              <a:t>7</a:t>
            </a:r>
            <a:r>
              <a:rPr lang="x-none"/>
              <a:t>/</a:t>
            </a:r>
            <a:r>
              <a:rPr lang="hr-HR" dirty="0"/>
              <a:t>2</a:t>
            </a:r>
            <a:r>
              <a:rPr lang="x-none"/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244987" y="1664205"/>
            <a:ext cx="3538728" cy="172821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1F3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  <a:ea typeface="+mj-ea"/>
                <a:cs typeface="+mj-cs"/>
              </a:rPr>
              <a:t>Main Characteristics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610940" y="674961"/>
            <a:ext cx="4431693" cy="1978489"/>
          </a:xfrm>
          <a:prstGeom prst="wedgeEllipseCallout">
            <a:avLst>
              <a:gd name="adj1" fmla="val -63665"/>
              <a:gd name="adj2" fmla="val 51209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hr-HR" sz="3200" dirty="0">
                <a:solidFill>
                  <a:srgbClr val="1F3167"/>
                </a:solidFill>
                <a:latin typeface="Avenir" panose="02000503020000020003" pitchFamily="2" charset="0"/>
              </a:rPr>
              <a:t>A g</a:t>
            </a:r>
            <a:r>
              <a:rPr lang="en-GB" sz="3200" dirty="0" err="1">
                <a:solidFill>
                  <a:srgbClr val="1F3167"/>
                </a:solidFill>
                <a:latin typeface="Avenir" panose="02000503020000020003" pitchFamily="2" charset="0"/>
              </a:rPr>
              <a:t>eneral</a:t>
            </a:r>
            <a:r>
              <a:rPr lang="en-GB" sz="3200" dirty="0">
                <a:solidFill>
                  <a:srgbClr val="1F3167"/>
                </a:solidFill>
                <a:latin typeface="Avenir" panose="02000503020000020003" pitchFamily="2" charset="0"/>
              </a:rPr>
              <a:t> regulatory system was introduced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7048614" y="2528315"/>
            <a:ext cx="4876800" cy="2376265"/>
          </a:xfrm>
          <a:prstGeom prst="wedgeEllipseCallout">
            <a:avLst>
              <a:gd name="adj1" fmla="val -84689"/>
              <a:gd name="adj2" fmla="val -20530"/>
            </a:avLst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1F3167"/>
                </a:solidFill>
                <a:latin typeface="Avenir" panose="02000503020000020003" pitchFamily="2" charset="0"/>
              </a:rPr>
              <a:t>However, there w</a:t>
            </a:r>
            <a:r>
              <a:rPr lang="hr-HR" sz="2800" dirty="0">
                <a:solidFill>
                  <a:srgbClr val="1F3167"/>
                </a:solidFill>
                <a:latin typeface="Avenir" panose="02000503020000020003" pitchFamily="2" charset="0"/>
              </a:rPr>
              <a:t>as </a:t>
            </a:r>
            <a:r>
              <a:rPr lang="en-US" sz="2800" dirty="0">
                <a:solidFill>
                  <a:srgbClr val="1F3167"/>
                </a:solidFill>
                <a:latin typeface="Avenir" panose="02000503020000020003" pitchFamily="2" charset="0"/>
              </a:rPr>
              <a:t>no general definition of the protected work </a:t>
            </a:r>
            <a:r>
              <a:rPr lang="hr-HR" sz="2800" dirty="0" err="1">
                <a:solidFill>
                  <a:srgbClr val="1F3167"/>
                </a:solidFill>
                <a:latin typeface="Avenir" panose="02000503020000020003" pitchFamily="2" charset="0"/>
              </a:rPr>
              <a:t>or</a:t>
            </a:r>
            <a:r>
              <a:rPr lang="en-US" sz="2800" dirty="0">
                <a:solidFill>
                  <a:srgbClr val="1F3167"/>
                </a:solidFill>
                <a:latin typeface="Avenir" panose="02000503020000020003" pitchFamily="2" charset="0"/>
              </a:rPr>
              <a:t> the author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1428958" y="4143318"/>
            <a:ext cx="6963988" cy="2490597"/>
          </a:xfrm>
          <a:prstGeom prst="wedgeEllipseCallout">
            <a:avLst>
              <a:gd name="adj1" fmla="val -22520"/>
              <a:gd name="adj2" fmla="val -71143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1F3167"/>
                </a:solidFill>
                <a:latin typeface="Avenir" panose="02000503020000020003" pitchFamily="2" charset="0"/>
              </a:rPr>
              <a:t>The content of the copyright was determined in two ways - by defining exclusive rights and by specifying certain forms of infringement</a:t>
            </a:r>
          </a:p>
        </p:txBody>
      </p:sp>
    </p:spTree>
    <p:extLst>
      <p:ext uri="{BB962C8B-B14F-4D97-AF65-F5344CB8AC3E}">
        <p14:creationId xmlns:p14="http://schemas.microsoft.com/office/powerpoint/2010/main" val="40637708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F9754-9777-0825-83D2-419F8960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/>
              <a:t>8</a:t>
            </a:r>
            <a:r>
              <a:rPr lang="x-none"/>
              <a:t>/</a:t>
            </a:r>
            <a:r>
              <a:rPr lang="hr-HR" dirty="0"/>
              <a:t>2</a:t>
            </a:r>
            <a:r>
              <a:rPr lang="x-none"/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463154" y="1664207"/>
            <a:ext cx="3743085" cy="172821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rgbClr val="1F3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  <a:ea typeface="+mj-ea"/>
                <a:cs typeface="+mj-cs"/>
              </a:rPr>
              <a:t>Main Characteristics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Arrow Callout 6"/>
          <p:cNvSpPr/>
          <p:nvPr/>
        </p:nvSpPr>
        <p:spPr>
          <a:xfrm>
            <a:off x="4324992" y="912466"/>
            <a:ext cx="6986016" cy="3869829"/>
          </a:xfrm>
          <a:prstGeom prst="leftArrowCallout">
            <a:avLst>
              <a:gd name="adj1" fmla="val 20274"/>
              <a:gd name="adj2" fmla="val 16494"/>
              <a:gd name="adj3" fmla="val 20125"/>
              <a:gd name="adj4" fmla="val 83302"/>
            </a:avLst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lvl="0">
              <a:lnSpc>
                <a:spcPct val="90000"/>
              </a:lnSpc>
              <a:spcBef>
                <a:spcPts val="1000"/>
              </a:spcBef>
            </a:pP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In </a:t>
            </a:r>
            <a:r>
              <a:rPr lang="hr-HR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addition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 to </a:t>
            </a:r>
            <a:r>
              <a:rPr lang="x-none" sz="3600" dirty="0">
                <a:solidFill>
                  <a:srgbClr val="1F3167"/>
                </a:solidFill>
                <a:latin typeface="Avenir" panose="02000503020000020003" pitchFamily="2" charset="0"/>
              </a:rPr>
              <a:t>general rules there were some specific rules regarding musical works, fine arts</a:t>
            </a:r>
            <a:r>
              <a:rPr lang="x-none" sz="3600">
                <a:solidFill>
                  <a:srgbClr val="1F3167"/>
                </a:solidFill>
                <a:latin typeface="Avenir" panose="02000503020000020003" pitchFamily="2" charset="0"/>
              </a:rPr>
              <a:t>, geog</a:t>
            </a:r>
            <a:r>
              <a:rPr lang="hr-HR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raphi</a:t>
            </a:r>
            <a:r>
              <a:rPr lang="x-none" sz="3600" dirty="0">
                <a:solidFill>
                  <a:srgbClr val="1F3167"/>
                </a:solidFill>
                <a:latin typeface="Avenir" panose="02000503020000020003" pitchFamily="2" charset="0"/>
              </a:rPr>
              <a:t>cal maps, scientific and technical drawings and photos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0507" y="4905593"/>
            <a:ext cx="9610986" cy="1815882"/>
          </a:xfrm>
          <a:prstGeom prst="rect">
            <a:avLst/>
          </a:prstGeom>
          <a:solidFill>
            <a:srgbClr val="1F497D">
              <a:lumMod val="75000"/>
            </a:srgb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>
            <a:spAutoFit/>
          </a:bodyPr>
          <a:lstStyle/>
          <a:p>
            <a:pPr lvl="0" algn="ctr"/>
            <a:r>
              <a:rPr lang="hr-HR" sz="28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</a:rPr>
              <a:t>A </a:t>
            </a:r>
            <a:r>
              <a:rPr lang="hr-HR" sz="2800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</a:rPr>
              <a:t>sm</a:t>
            </a:r>
            <a:r>
              <a:rPr lang="x-none" sz="28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</a:rPr>
              <a:t>all reminder r</a:t>
            </a:r>
            <a:r>
              <a:rPr lang="hr-HR" sz="2800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</a:rPr>
              <a:t>egarding</a:t>
            </a:r>
            <a:r>
              <a:rPr lang="hr-HR" sz="28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</a:rPr>
              <a:t> </a:t>
            </a:r>
            <a:r>
              <a:rPr lang="hr-HR" sz="2800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</a:rPr>
              <a:t>the</a:t>
            </a:r>
            <a:r>
              <a:rPr lang="hr-HR" sz="28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</a:rPr>
              <a:t> </a:t>
            </a:r>
            <a:r>
              <a:rPr lang="hr-HR" sz="2800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</a:rPr>
              <a:t>pr</a:t>
            </a:r>
            <a:r>
              <a:rPr lang="x-none" sz="28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</a:rPr>
              <a:t>otection of photos - Daguerre photography process dat</a:t>
            </a:r>
            <a:r>
              <a:rPr lang="hr-HR" sz="2800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</a:rPr>
              <a:t>es</a:t>
            </a:r>
            <a:r>
              <a:rPr lang="hr-HR" sz="28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</a:rPr>
              <a:t> </a:t>
            </a:r>
            <a:r>
              <a:rPr lang="x-none" sz="28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</a:rPr>
              <a:t>back to 1839</a:t>
            </a:r>
            <a:r>
              <a:rPr lang="hr-HR" sz="28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</a:rPr>
              <a:t> </a:t>
            </a:r>
            <a:r>
              <a:rPr lang="hr-HR" sz="2800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</a:rPr>
              <a:t>while</a:t>
            </a:r>
            <a:r>
              <a:rPr lang="hr-HR" sz="28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</a:rPr>
              <a:t> </a:t>
            </a:r>
            <a:r>
              <a:rPr lang="x-none" sz="28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</a:rPr>
              <a:t> first commercial cameras</a:t>
            </a:r>
            <a:r>
              <a:rPr lang="hr-HR" sz="28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</a:rPr>
              <a:t> -</a:t>
            </a:r>
            <a:r>
              <a:rPr lang="x-none" sz="28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</a:rPr>
              <a:t> Kodak from 1888 and Leica from 1925</a:t>
            </a:r>
            <a:r>
              <a:rPr lang="hr-HR" sz="28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</a:rPr>
              <a:t> -</a:t>
            </a:r>
            <a:r>
              <a:rPr lang="x-none" sz="28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</a:rPr>
              <a:t> </a:t>
            </a:r>
            <a:r>
              <a:rPr lang="hr-HR" sz="2800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</a:rPr>
              <a:t>appeared</a:t>
            </a:r>
            <a:r>
              <a:rPr lang="hr-HR" sz="28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</a:rPr>
              <a:t> a</a:t>
            </a:r>
            <a:r>
              <a:rPr lang="x-none" sz="28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 panose="02000503020000020003" pitchFamily="2" charset="0"/>
              </a:rPr>
              <a:t>fter the Law</a:t>
            </a:r>
            <a:endParaRPr kumimoji="0" lang="pt-BR" sz="3200" i="0" u="none" strike="noStrike" kern="0" normalizeH="0" baseline="0" noProof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38267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2FFD2-DFD6-69F8-F4EB-9449CA02E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CAE425-EDED-B3F2-482A-15CBDB15E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78" y="1230394"/>
            <a:ext cx="10899423" cy="946966"/>
          </a:xfrm>
        </p:spPr>
        <p:txBody>
          <a:bodyPr>
            <a:normAutofit/>
          </a:bodyPr>
          <a:lstStyle/>
          <a:p>
            <a:pPr algn="ctr"/>
            <a:r>
              <a:rPr lang="hr-HR" sz="36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Author</a:t>
            </a:r>
            <a:r>
              <a:rPr lang="hr-HR" sz="36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sz="36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centric</a:t>
            </a:r>
            <a:r>
              <a:rPr lang="hr-HR" sz="36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sz="36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approach</a:t>
            </a:r>
            <a:endParaRPr lang="x-none" sz="3600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67B2D-AE73-9751-5E52-56CC5C61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/>
              <a:t>9</a:t>
            </a:r>
            <a:r>
              <a:rPr lang="x-none"/>
              <a:t>/</a:t>
            </a:r>
            <a:r>
              <a:rPr lang="hr-HR" dirty="0"/>
              <a:t>2</a:t>
            </a:r>
            <a:r>
              <a:rPr lang="x-none"/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504969" y="2466106"/>
            <a:ext cx="5090616" cy="30689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lvl="0">
              <a:lnSpc>
                <a:spcPct val="90000"/>
              </a:lnSpc>
              <a:spcBef>
                <a:spcPts val="1000"/>
              </a:spcBef>
            </a:pPr>
            <a:r>
              <a:rPr lang="en-GB" sz="3600" dirty="0">
                <a:solidFill>
                  <a:srgbClr val="1F3167"/>
                </a:solidFill>
                <a:latin typeface="Avenir" panose="02000503020000020003" pitchFamily="2" charset="0"/>
              </a:rPr>
              <a:t>Only the fact of </a:t>
            </a:r>
            <a:r>
              <a:rPr lang="hr-HR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creating</a:t>
            </a:r>
            <a:r>
              <a:rPr lang="en-GB" sz="3600" dirty="0">
                <a:solidFill>
                  <a:srgbClr val="1F3167"/>
                </a:solidFill>
                <a:latin typeface="Avenir" panose="02000503020000020003" pitchFamily="2" charset="0"/>
              </a:rPr>
              <a:t> the work </a:t>
            </a:r>
            <a:r>
              <a:rPr lang="en-GB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justifie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s</a:t>
            </a:r>
            <a:r>
              <a:rPr lang="en-GB" sz="3600" dirty="0">
                <a:solidFill>
                  <a:srgbClr val="1F3167"/>
                </a:solidFill>
                <a:latin typeface="Avenir" panose="02000503020000020003" pitchFamily="2" charset="0"/>
              </a:rPr>
              <a:t> the recognition of copyright (“author’s right”)</a:t>
            </a:r>
          </a:p>
        </p:txBody>
      </p:sp>
      <p:sp>
        <p:nvSpPr>
          <p:cNvPr id="6" name="Rectangle 5"/>
          <p:cNvSpPr/>
          <p:nvPr/>
        </p:nvSpPr>
        <p:spPr>
          <a:xfrm>
            <a:off x="6237026" y="2466106"/>
            <a:ext cx="5604454" cy="306893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5113" lvl="0">
              <a:lnSpc>
                <a:spcPct val="90000"/>
              </a:lnSpc>
              <a:spcBef>
                <a:spcPts val="1000"/>
              </a:spcBef>
            </a:pPr>
            <a:r>
              <a:rPr lang="en-GB" sz="3600" dirty="0">
                <a:solidFill>
                  <a:srgbClr val="1F3167"/>
                </a:solidFill>
                <a:latin typeface="Avenir" panose="02000503020000020003" pitchFamily="2" charset="0"/>
              </a:rPr>
              <a:t>The mere fact of </a:t>
            </a:r>
            <a:r>
              <a:rPr lang="en-GB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ownershi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p </a:t>
            </a:r>
            <a:r>
              <a:rPr lang="hr-HR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of</a:t>
            </a:r>
            <a:r>
              <a:rPr lang="en-GB" sz="3600" dirty="0">
                <a:solidFill>
                  <a:srgbClr val="1F3167"/>
                </a:solidFill>
                <a:latin typeface="Avenir" panose="02000503020000020003" pitchFamily="2" charset="0"/>
              </a:rPr>
              <a:t> the manuscript is expressly determined not to be sufficient </a:t>
            </a:r>
            <a:r>
              <a:rPr lang="en-GB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fo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r </a:t>
            </a:r>
            <a:r>
              <a:rPr lang="hr-HR" sz="3600" dirty="0" err="1">
                <a:solidFill>
                  <a:srgbClr val="1F3167"/>
                </a:solidFill>
                <a:latin typeface="Avenir" panose="02000503020000020003" pitchFamily="2" charset="0"/>
              </a:rPr>
              <a:t>its</a:t>
            </a:r>
            <a:r>
              <a:rPr lang="hr-HR" sz="3600" dirty="0">
                <a:solidFill>
                  <a:srgbClr val="1F3167"/>
                </a:solidFill>
                <a:latin typeface="Avenir" panose="02000503020000020003" pitchFamily="2" charset="0"/>
              </a:rPr>
              <a:t> </a:t>
            </a:r>
            <a:r>
              <a:rPr lang="en-GB" sz="3600" dirty="0">
                <a:solidFill>
                  <a:srgbClr val="1F3167"/>
                </a:solidFill>
                <a:latin typeface="Avenir" panose="02000503020000020003" pitchFamily="2" charset="0"/>
              </a:rPr>
              <a:t>use (par. 6/1)</a:t>
            </a:r>
            <a:endParaRPr lang="x-none" sz="3600" dirty="0">
              <a:solidFill>
                <a:srgbClr val="1F3167"/>
              </a:solidFill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775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7253</TotalTime>
  <Words>952</Words>
  <Application>Microsoft Macintosh PowerPoint</Application>
  <PresentationFormat>Widescreen</PresentationFormat>
  <Paragraphs>92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Avenir</vt:lpstr>
      <vt:lpstr>Calibri</vt:lpstr>
      <vt:lpstr>Office Theme</vt:lpstr>
      <vt:lpstr>Custom Design</vt:lpstr>
      <vt:lpstr>Specific features of copyright (and related rights) in Central Europe from the 140-year-old Apáthy law to the current legislation</vt:lpstr>
      <vt:lpstr>Why Croatian-Hungarian?</vt:lpstr>
      <vt:lpstr>PowerPoint Presentation</vt:lpstr>
      <vt:lpstr>PowerPoint Presentation</vt:lpstr>
      <vt:lpstr>Piece of legislation to protect the author</vt:lpstr>
      <vt:lpstr>Role model even today?</vt:lpstr>
      <vt:lpstr>PowerPoint Presentation</vt:lpstr>
      <vt:lpstr>PowerPoint Presentation</vt:lpstr>
      <vt:lpstr>Author centric approach</vt:lpstr>
      <vt:lpstr>Duration</vt:lpstr>
      <vt:lpstr>Civil law claims</vt:lpstr>
      <vt:lpstr>PowerPoint Presentation</vt:lpstr>
      <vt:lpstr>Seizure</vt:lpstr>
      <vt:lpstr>Destruction</vt:lpstr>
      <vt:lpstr>Claim to deliver unauthorised copies</vt:lpstr>
      <vt:lpstr>Unlawful communication to the public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 features of copyright (and related rights) in Central Europe from the 140-year-old Apáthy law to the current legislation</dc:title>
  <dc:creator>Suzana Matanovic</dc:creator>
  <cp:lastModifiedBy>Igor Gliha</cp:lastModifiedBy>
  <cp:revision>50</cp:revision>
  <dcterms:created xsi:type="dcterms:W3CDTF">2025-09-01T09:55:38Z</dcterms:created>
  <dcterms:modified xsi:type="dcterms:W3CDTF">2025-10-05T18:02:51Z</dcterms:modified>
</cp:coreProperties>
</file>